
<file path=[Content_Types].xml><?xml version="1.0" encoding="utf-8"?>
<Types xmlns="http://schemas.openxmlformats.org/package/2006/content-types">
  <Default Extension="emf" ContentType="image/x-emf"/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tif" ContentType="image/tif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2"/>
  </p:sldMasterIdLst>
  <p:notesMasterIdLst>
    <p:notesMasterId r:id="rId53"/>
  </p:notesMasterIdLst>
  <p:handoutMasterIdLst>
    <p:handoutMasterId r:id="rId54"/>
  </p:handoutMasterIdLst>
  <p:sldIdLst>
    <p:sldId id="259" r:id="rId3"/>
    <p:sldId id="311" r:id="rId4"/>
    <p:sldId id="313" r:id="rId5"/>
    <p:sldId id="261" r:id="rId6"/>
    <p:sldId id="262" r:id="rId7"/>
    <p:sldId id="312" r:id="rId8"/>
    <p:sldId id="277" r:id="rId9"/>
    <p:sldId id="314" r:id="rId10"/>
    <p:sldId id="269" r:id="rId11"/>
    <p:sldId id="315" r:id="rId12"/>
    <p:sldId id="316" r:id="rId13"/>
    <p:sldId id="317" r:id="rId14"/>
    <p:sldId id="318" r:id="rId15"/>
    <p:sldId id="288" r:id="rId16"/>
    <p:sldId id="319" r:id="rId17"/>
    <p:sldId id="289" r:id="rId18"/>
    <p:sldId id="263" r:id="rId19"/>
    <p:sldId id="264" r:id="rId20"/>
    <p:sldId id="265" r:id="rId21"/>
    <p:sldId id="266" r:id="rId22"/>
    <p:sldId id="267" r:id="rId23"/>
    <p:sldId id="270" r:id="rId24"/>
    <p:sldId id="271" r:id="rId25"/>
    <p:sldId id="272" r:id="rId26"/>
    <p:sldId id="280" r:id="rId27"/>
    <p:sldId id="282" r:id="rId28"/>
    <p:sldId id="279" r:id="rId29"/>
    <p:sldId id="278" r:id="rId30"/>
    <p:sldId id="281" r:id="rId31"/>
    <p:sldId id="268" r:id="rId32"/>
    <p:sldId id="287" r:id="rId33"/>
    <p:sldId id="273" r:id="rId34"/>
    <p:sldId id="274" r:id="rId35"/>
    <p:sldId id="275" r:id="rId36"/>
    <p:sldId id="283" r:id="rId37"/>
    <p:sldId id="284" r:id="rId38"/>
    <p:sldId id="285" r:id="rId39"/>
    <p:sldId id="286" r:id="rId40"/>
    <p:sldId id="302" r:id="rId41"/>
    <p:sldId id="303" r:id="rId42"/>
    <p:sldId id="308" r:id="rId43"/>
    <p:sldId id="307" r:id="rId44"/>
    <p:sldId id="304" r:id="rId45"/>
    <p:sldId id="305" r:id="rId46"/>
    <p:sldId id="306" r:id="rId47"/>
    <p:sldId id="309" r:id="rId48"/>
    <p:sldId id="310" r:id="rId49"/>
    <p:sldId id="293" r:id="rId50"/>
    <p:sldId id="298" r:id="rId51"/>
    <p:sldId id="276" r:id="rId5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9"/>
    <p:restoredTop sz="50000" autoAdjust="0"/>
  </p:normalViewPr>
  <p:slideViewPr>
    <p:cSldViewPr>
      <p:cViewPr varScale="1">
        <p:scale>
          <a:sx n="138" d="100"/>
          <a:sy n="138" d="100"/>
        </p:scale>
        <p:origin x="360" y="19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200" d="100"/>
        <a:sy n="2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50" Type="http://schemas.openxmlformats.org/officeDocument/2006/relationships/slide" Target="slides/slide48.xml"/><Relationship Id="rId55" Type="http://schemas.openxmlformats.org/officeDocument/2006/relationships/presProps" Target="presProps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1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3" Type="http://schemas.openxmlformats.org/officeDocument/2006/relationships/notesMaster" Target="notesMasters/notesMaster1.xml"/><Relationship Id="rId58" Type="http://schemas.openxmlformats.org/officeDocument/2006/relationships/tableStyles" Target="tableStyles.xml"/><Relationship Id="rId5" Type="http://schemas.openxmlformats.org/officeDocument/2006/relationships/slide" Target="slides/slide3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56" Type="http://schemas.openxmlformats.org/officeDocument/2006/relationships/viewProps" Target="viewProps.xml"/><Relationship Id="rId8" Type="http://schemas.openxmlformats.org/officeDocument/2006/relationships/slide" Target="slides/slide6.xml"/><Relationship Id="rId51" Type="http://schemas.openxmlformats.org/officeDocument/2006/relationships/slide" Target="slides/slide49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20" Type="http://schemas.openxmlformats.org/officeDocument/2006/relationships/slide" Target="slides/slide18.xml"/><Relationship Id="rId41" Type="http://schemas.openxmlformats.org/officeDocument/2006/relationships/slide" Target="slides/slide39.xml"/><Relationship Id="rId54" Type="http://schemas.openxmlformats.org/officeDocument/2006/relationships/handoutMaster" Target="handoutMasters/handout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Relationship Id="rId57" Type="http://schemas.openxmlformats.org/officeDocument/2006/relationships/theme" Target="theme/theme1.xml"/><Relationship Id="rId10" Type="http://schemas.openxmlformats.org/officeDocument/2006/relationships/slide" Target="slides/slide8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slide" Target="slides/slide50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4478B00-C9DB-6543-B906-E5DFFF8AB7E6}" type="datetimeFigureOut">
              <a:rPr lang="en-US" smtClean="0"/>
              <a:t>1/15/19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6405BCA-9E5E-A646-85A0-018B79023F2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67413202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9-01-11T14:42:19.157"/>
    </inkml:context>
    <inkml:brush xml:id="br0">
      <inkml:brushProperty name="width" value="0.2" units="cm"/>
      <inkml:brushProperty name="height" value="0.4" units="cm"/>
      <inkml:brushProperty name="color" value="#0069AF"/>
      <inkml:brushProperty name="tip" value="rectangle"/>
      <inkml:brushProperty name="rasterOp" value="maskPen"/>
    </inkml:brush>
  </inkml:definitions>
  <inkml:trace contextRef="#ctx0" brushRef="#br0">0 1,'63'0,"0"0,0 0,0 0,9 0,0 0,-9 0,2 0,19 0,-4 0,6 0,-11 0,14 0,-16 0,-10 0,3 0,15 0,-12 0,11 0,-28 0,2 0,4 0,1 0,-6 0,-1 0,-1 0,1 0,7 0,0 0,27 0,0 0,11 0,-37 0,37 0,-28 0,14 0,0 9,0-7,-14 15,-5-15,-23 6,-3-8,-19 0,-2 0,-2 0,-5 0,3 0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9-01-11T14:42:32.009"/>
    </inkml:context>
    <inkml:brush xml:id="br0">
      <inkml:brushProperty name="width" value="0.3" units="cm"/>
      <inkml:brushProperty name="height" value="0.6" units="cm"/>
      <inkml:brushProperty name="tip" value="rectangle"/>
      <inkml:brushProperty name="rasterOp" value="maskPen"/>
    </inkml:brush>
  </inkml:definitions>
  <inkml:trace contextRef="#ctx0" brushRef="#br0">1 1,'82'0,"0"0,7 0,-1 0,-13 0,-1 0,10 0,2 0,-2 0,2 0,11 0,0 0,-7 0,-4 0,-15 0,-1 0,11 0,-5 0,20 0,-25 0,2 0,-10 0,-3 0,-6 0,-3 0,36 0,-21 0,-1 0,-10 0,-8 0,0 0,-25 0,27 0,-20 0,20 0,-19 0,18 0,-7 0,-1 0,9 0,-20 0,20 0,-20 0,9 0,-7 0,-3 0,-4 0,1 0,-13 0,5 0,1 0,1 0,8 0,0 0,0 0,11 0,2 0,1 0,7 0,-18 0,8 0,0 0,-9 0,9 0,-11 0,11 0,-8 0,18 0,-7 0,10 0,13 0,-21 0,7 0,-31 0,6 0,-13 0,5 0,-1 3,-5-2,9 6,-1-6,15 3,7 4,10-6,1 6,-1-1,0-5,1 13,-1-13,-10 6,-3-2,-1-5,-7 11,8-10,-19 8,6-9,-6 3,8 2,-7-4,-3 4,-3-6,1 0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9-01-11T14:42:40.836"/>
    </inkml:context>
    <inkml:brush xml:id="br0">
      <inkml:brushProperty name="width" value="0.3" units="cm"/>
      <inkml:brushProperty name="height" value="0.6" units="cm"/>
      <inkml:brushProperty name="tip" value="rectangle"/>
      <inkml:brushProperty name="rasterOp" value="maskPen"/>
    </inkml:brush>
  </inkml:definitions>
  <inkml:trace contextRef="#ctx0" brushRef="#br0">2298 1,'-75'0,"13"0,-4 0,0 0,22 0,-8 0,14 0,8 0,-19 0,20 0,-34 0,4 0,-24 0,33 0,-1 0,-1 0,-1 0,-8 0,-1 0,9 0,1 0,1 0,1 0,-33 0,-1 0,15 0,-11 0,36 0,-19 0,33 0,-19 0,20 0,-9 0,11 6,7-5,-16 5,22-6,-33 0,25 0,-16 0,11 0,0 0,7 0,3 0,3 0,4 14,-6-11,2 11,-7-14,5 4,-9-3,13 4,-5-5,-1 3,-2 2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9-01-11T14:42:46.900"/>
    </inkml:context>
    <inkml:brush xml:id="br0">
      <inkml:brushProperty name="width" value="0.3" units="cm"/>
      <inkml:brushProperty name="height" value="0.6" units="cm"/>
      <inkml:brushProperty name="tip" value="rectangle"/>
      <inkml:brushProperty name="rasterOp" value="maskPen"/>
    </inkml:brush>
  </inkml:definitions>
  <inkml:trace contextRef="#ctx0" brushRef="#br0">3146 128,'-70'0,"-11"0,26 0,-11 0,1 0,-5 0,1 0,3 0,1 0,10 0,-11 0,14 0,12 0,-9 0,-6 0,11 0,-19 0,8 0,0 0,-25 0,25 0,-24-19,23 15,-23-15,23 19,-23 0,23 0,-9 0,13 0,1 0,0 0,10 0,-8 0,9 0,-1 0,-8 0,9 0,-1 0,-8 0,19 0,-8 0,11 0,0 0,8 0,-6 0,5 0,-7 0,-11 0,-2 0,-12 0,1 0,-1 0,12 0,-9 0,19 0,0 0,12 0,9 0,-7 0,-8-6,6 4,-4-4,12 2,-4 3,-9-10,6 5,-11-8,8 2,1 0,-6 5,13 2,-5 5,8 0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01-11T14:44:26.894"/>
    </inkml:context>
    <inkml:brush xml:id="br0">
      <inkml:brushProperty name="width" value="0.1" units="cm"/>
      <inkml:brushProperty name="height" value="0.1" units="cm"/>
    </inkml:brush>
  </inkml:definitions>
  <inkml:trace contextRef="#ctx0" brushRef="#br0">324 206 24575,'61'0'0,"0"0"0,11 0 0,18 0 0,-1 0-1286,-15 0 1286,-17 0 0,1 0 0,15 0 0,-23 0 0,1 0 0,32 0 324,-13 0-324,9 0 0,-9 0 236,-1 0-236,-4 0 0,-13 0 0,-1 0 651,14 0-651,-10 0 75,0 0-75,-6 0 0,-9 0 0,1-6 0,7 5 0,-18-5 0,8 6 0,0 0 0,-9 0 0,20 0 0,-19 0 0,7-6 0,1 4 0,-9-3 0,9 5 0,-11-7 0,0 6 0,0-11 0,0 10 0,-8-4 0,-1 2 0,-9 3 0,1-3 0,0 4 0,-1 0 0,0 0 0,0 0 0,0-5 0,9 4 0,1-3 0,8 4 0,0-6 0,0 4 0,0-4 0,0 6 0,-8-4 0,6 3 0,-5-4 0,7 5 0,-8-4 0,6 3 0,-6-9 0,0 8 0,6-4 0,-5 6 0,-1-4 0,6 3 0,-13-4 0,5 5 0,-7 0 0,0 0 0,-1 0 0,1 0 0,-1 0 0,-1 0 0,0 0 0,1 0 0,8 0 0,-5 0 0,13 0 0,-6 0 0,1 0 0,5 0 0,-6 0 0,8 0 0,0 0 0,0 0 0,0 0 0,0 0 0,-1 0 0,1 0 0,0 0 0,-7 0 0,5 0 0,-6 0 0,8 0 0,0 0 0,-8 5 0,6-4 0,-13 3 0,5-4 0,-7 0 0,0 0 0,-1 0 0,-3 3 0,3-2 0,-4 2 0,5-3 0,-1 0 0,1 0 0,0 4 0,0-3 0,-1 3 0,9 2 0,-7-4 0,14 4 0,-13-2 0,5-3 0,-7 3 0,0-4 0,-1 4 0,-4 0 0,-2 3 0,-11-3 0,1 3 0,-15-6 0,2 4 0,-17-5 0,7 6 0,-19-5 0,19 11 0,-18-10 0,7 11 0,1-11 0,-9 6 0,8-1 0,-10-5 0,-15 6 0,11-8 0,-25 0 0,25 0 0,-25 0 0,11 0 0,-15 0 0,15 8 0,3-7 0,0 7 0,22-2 0,-19-5 0,23 13 0,-1-12 0,-8 6 0,9-1 0,-1-5 0,-8 13 0,9-13 0,-1 6 0,-8-1 0,19-5 0,-8 6 0,12-8 0,-2 0 0,2 0 0,6 4 0,-5-3 0,13 4 0,-13-5 0,13 0 0,-13 6 0,6-5 0,-1 9 0,-5-2 0,14-3 0,-15 1 0,7 0 0,0-4 0,-7 10 0,7-11 0,-8 5 0,-11-6 0,-3 0 0,1 0 0,-9 0 0,8 0 0,-10 0 0,0 0 0,-1 0 0,-11 0 0,8 0 0,3 0 0,3 0 0,19 0 0,-8 0 0,11 0 0,8 0 0,-6 0 0,13 0 0,-6 0 0,1 0 0,5 0 0,-5 0 0,8 0 0,0 0 0,1 0 0,1 0 0,-1 0 0,-8 0 0,-3 0 0,-8 0 0,-10 0 0,-4 0 0,-10 0 0,-1 0 0,1 0 0,-1 0 0,1 0 0,-1 0 0,12 0 0,2 0 0,18 0 0,3 0 0,7 0 0,0 0 0,2 0 0,2-3 0,3-1 0,-1-1 0,-2-2 0,-3 6 0,-9-10 0,-1 4 0,-8-7 0,0-5 0,0 4 0,-1-5 0,9 8 0,-6-1 0,13 3 0,-5 3 0,12-2 0,2 5 0,3-5 0,0 1 0,0 0 0,0-2 0,0 1 0,0-1 0,4 0 0,1 5 0,5-4 0,0 8 0,-1-8 0,1 8 0,0-3 0,0 0 0,-1 2 0,9-2 0,-7 4 0,14 0 0,-13 0 0,13 0 0,-6 0 0,8 0 0,11 0 0,-9 0 0,20-8 0,-19 7 0,18-7 0,-7 8 0,10-8 0,-10 6 0,7-5 0,-7 7 0,10 0 0,-10-6 0,8 4 0,-9-4 0,11 6 0,15 0 0,-11 0 0,11 0 0,-15 0 0,1 0 0,13 0 0,-10 0 0,11 0 0,-15 0 0,1 0 0,-1 0 0,0 0 0,1 0 0,36 0 0,-27 0 0,27 0 0,-36 0 0,-1 0 0,15 0 0,-11 0 0,10 0 0,-24-6 0,-3 5 0,-11-5 0,0 0 0,-8 4 0,-2-4 0,-7 6 0,0-4 0,-1 3 0,0-4 0,0 5 0,-1 0 0,1-4 0,1 3 0,18-4 0,-6-1 0,26 5 0,-7-5 0,24 6 0,-10-8 0,25 6 0,-36-5 0,19 7 0,-33 0 0,0 0 0,-5 0 0,-14 0 0,7 0 0,-10 0 0,1 0 0,-1 0 0,1 0 0,0 0 0,1 4 0,0-3 0,7 9 0,-5-4 0,13 7 0,-14-3 0,14 3 0,-13-7 0,5 4 0,1-9 0,-7 8 0,7-4 0,-1 1 0,-5 2 0,13-1 0,-6 5 0,8 2 0,0-7 0,0 5 0,-8-10 0,6 10 0,-6-11 0,1 5 0,5 0 0,-14-5 0,7 5 0,-9-6 0,1 0 0,0 0 0,0 0 0,-1 0 0,1 0 0,0 5 0,-2-4 0,1 3 0,0-4 0,0 4 0,0-2 0,0 2 0,0-4 0,-2 3 0,1-2 0,0 2 0,1-3 0,1 4 0,-1-3 0,1 3 0,0 1 0,-1-4 0,1 3 0,0 0 0,0-2 0,-1 2 0,-4 0 0,3-3 0,-4 7 0,5-8 0,0 4 0,0-4 0,1 4 0,0-3 0,0 3 0,-1-4 0,-4 0 0,-2 0 0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01-11T14:44:34.589"/>
    </inkml:context>
    <inkml:brush xml:id="br0">
      <inkml:brushProperty name="width" value="0.1" units="cm"/>
      <inkml:brushProperty name="height" value="0.1" units="cm"/>
    </inkml:brush>
  </inkml:definitions>
  <inkml:trace contextRef="#ctx0" brushRef="#br0">53 96 24575,'48'0'0,"-7"0"0,14 0 0,25 0 0,-31 0 0,48 0 0,-28 0 0,1 0 0,-16 0 0,9 0 0,-29 0 0,28 0 0,-21 0 0,10 0 0,1 0 0,-1 0 0,15 0 0,3 0 0,0 0 0,11 0 0,-25 0 0,25 0 0,-25 0 0,0 0 0,-7 0 0,-18 0 0,19 0 0,-20 0 0,9 0 0,-11 0 0,0 0 0,0 0 0,-8 0 0,6 0 0,-13 0 0,13 0 0,-13 0 0,13 0 0,-6 0 0,8 0 0,0 0 0,0 0 0,0 0 0,0 0 0,12 0 0,-9 0 0,1 0 0,-6 0 0,-6 0 0,0 0 0,6 0 0,-13 0 0,5 0 0,-7 0 0,0 0 0,0 0 0,-5-5 0,-1 1 0,-16-1 0,5-2 0,-10 1 0,7 1 0,0-4 0,-8 8 0,7-3 0,-7 4 0,1 0 0,5 0 0,-13 0 0,13 0 0,-13 0 0,13 0 0,-13 0 0,6 0 0,-8 0 0,-11 0 0,8 0 0,-19 0 0,20 0 0,-20 0 0,9 0 0,-26 0 0,11 0 0,-11 0 0,15 0 0,-1 0 0,1 0 0,-1 0 0,12 0 0,2 0 0,11 0 0,0 0 0,7 0 0,3 0 0,7 0 0,0 0 0,2 0 0,-1 0 0,0 0 0,0 0 0,-1 0 0,-7 0 0,5 0 0,-5 0 0,-1 0 0,7 0 0,-14 0 0,5 0 0,1 0 0,-6 6 0,5-5 0,1 5 0,-6 0 0,5-4 0,1 4 0,-6-6 0,6 0 0,-1 4 0,-5-3 0,13 3 0,-13-4 0,6 0 0,-1 0 0,-5 0 0,13 0 0,-13 6 0,14-4 0,-7 4 0,8-6 0,1 0 0,-9 6 0,6-5 0,-5 5 0,7-6 0,0 4 0,1-3 0,-1 4 0,1-5 0,0 3 0,0-2 0,-5 3 0,4-4 0,-13 6 0,12-5 0,-14 5 0,13-2 0,-13-3 0,5 4 0,1-5 0,1 0 0,9 0 0,-1 0 0,0 0 0,1 0 0,4 3 0,-2-2 0,6 7 0,-6-7 0,1 8 0,-4-8 0,1 7 0,-1-7 0,4 8 0,-2-8 0,6 8 0,-6-8 0,7 7 0,-7-7 0,4 2 0,-3-3 0,-1 0 0,-1 0 0,-9 0 0,7 0 0,-7 0 0,8 0 0,0 0 0,1 0 0,0 0 0,3 4 0,3 0 0,3 3 0,0 1 0,0-1 0,9-2 0,16 6 0,1-9 0,12 6 0,-11-8 0,10 0 0,-7 0 0,8 0 0,-11 0 0,11 0 0,-9 0 0,20 0 0,-8 0 0,24 0 0,-10 0 0,11 0 0,-15 0 0,1 0 0,-1 0 0,1 0 0,-12 0 0,9-8 0,-20 6 0,9-12 0,-19 13 0,6-11 0,-13 10 0,13-4 0,-13 2 0,5 3 0,1-9 0,-7 8 0,7-4 0,-9 2 0,9 3 0,-7-4 0,7 5 0,-9 0 0,1-4 0,0 3 0,0-4 0,-1 5 0,1-4 0,7 3 0,3-3 0,-1-1 0,6 4 0,-6-3 0,8 4 0,12-6 0,2 4 0,1-10 0,-5 11 0,-10-5 0,0 6 0,0-6 0,0 4 0,-8-4 0,6 6 0,-5-6 0,-1 5 0,6-5 0,-13 6 0,13 0 0,-6-6 0,0 4 0,6-4 0,-13 6 0,5 0 0,-7 0 0,0-4 0,-1 3 0,1-4 0,0 5 0,-2 0 0,1 0 0,-1 0 0,1 0 0,1 0 0,0 0 0,0 0 0,-1 0 0,9 0 0,1 0 0,0 0 0,6 0 0,-13 0 0,5 0 0,-7 0 0,0 0 0,-1 0 0,9 0 0,-7 0 0,7 0 0,-9 0 0,9 0 0,-6 0 0,5 0 0,0-6 0,-5 5 0,5-5 0,-7 6 0,0-5 0,-1 4 0,1-3 0,0 0 0,0 2 0,-5-5 0,3 6 0,-7-6 0,2 3 0,-3-3 0,0 0 0,-3 4 0,-2-1 0,-3 4 0,-2-4 0,-7 3 0,5-3 0,-13 4 0,13 0 0,-6-5 0,1 4 0,5-3 0,-5 4 0,0 0 0,5 0 0,-13 0 0,13 0 0,-13 0 0,6 0 0,-8 0 0,7 0 0,-16 0 0,14 0 0,-16 0 0,0 0 0,9 0 0,-9 0 0,0 0 0,8 0 0,-19 0 0,9 0 0,-12 0 0,1 0 0,-1 0 0,12 0 0,-9 0 0,8 0 0,1 0 0,-9 0 0,19 0 0,-8 0 0,11 0 0,0 0 0,0 0 0,8 0 0,1 0 0,8 0 0,1 0 0,-1 0 0,-4 0 0,3 0 0,-4 0 0,6 0 0,-1 0 0,0 0 0,0 0 0,-7 0 0,5 0 0,-6 0 0,9 0 0,-1 0 0,0 0 0,0 0 0,-7 0 0,5 0 0,-6 0 0,9 0 0,-1 0 0,0 0 0,0 0 0,0 0 0,0 0 0,1 0 0,-1 0 0,-8 0 0,-1 0 0,-8 0 0,-12 0 0,9 0 0,-9 0 0,12 0 0,0 0 0,0 0 0,0 0 0,8 0 0,-6 0 0,5 0 0,-7 0 0,8 0 0,-6 0 0,5 0 0,-7 0 0,0 0 0,0 0 0,0 6 0,8-5 0,-6 5 0,5-6 0,-7 0 0,8 0 0,-6 0 0,5 0 0,-6 0 0,6 0 0,3 0 0,3 0 0,3 0 0,-3 0 0,8 3 0,2 1 0,0 0 0,4 2 0,-7-2 0,3 3 0,-5-3 0,0 4 0,-1-3 0,1 5 0,3 0 0,-3-1 0,8 1 0,-3 0 0,4 0 0,0-1 0,0 1 0,0 0 0,0-1 0,0 1 0,0 0 0,0 7 0,0-5 0,0 5 0,0-7 0,4-5 0,2 4 0,11-8 0,2 3 0,19-4 0,-8 0 0,8 0 0,-11 0 0,0 0 0,-8 0 0,-2 0 0,1 0 0,-7 0 0,7 0 0,-9 0 0,9 0 0,1 0 0,19 0 0,-8 0 0,18 0 0,-7 0 0,10-7 0,-10 5 0,7-13 0,-18 13 0,0-6 0,-5 8 0,-13 0 0,5 0 0,-7 0 0,0 0 0,-1-4 0,1 3 0,4-4 0,-3 1 0,3 3 0,-4-8 0,7 8 0,-5-3 0,5 4 0,-7-5 0,-1 4 0,1-3 0,0 4 0,0 0 0,-1 0 0,-4-5 0,2 4 0,-4-3 0,5 4 0,0 0 0,1 0 0,9 0 0,12 0 0,-1 0 0,20 0 0,-20 0 0,20 0 0,-19 0 0,8 0 0,-19 0 0,6 0 0,-6 0 0,1 0 0,-3 0 0,0 0 0,-5 0 0,13 0 0,-13 0 0,13 0 0,-6 0 0,8 0 0,0 0 0,0 0 0,0 0 0,0 0 0,0 0 0,0 0 0,0 0 0,-1 0 0,1 0 0,-8 0 0,6 0 0,-6 0 0,8 0 0,0 0 0,0 0 0,-7 0 0,5 0 0,-14 0 0,7 0 0,-9 0 0,1 0 0,0 0 0,-1 0 0,1 0 0,0 0 0,0 0 0,-1 0 0,0 0 0,-1 0 0,-1 0 0,1 0 0,0 0 0,2 0 0,-1 0 0,1 0 0,0 0 0,0 0 0,-1 0 0,9 0 0,1 0 0,8-12 0,-8 9 0,-1-9 0,-9 12 0,1 0 0,0 0 0,-8 0 0,-10 0 0,-7-5 0,-4 4 0,5-3 0,4 4 0,0-5 0,-7 4 0,5-3 0,-5 4 0,7-4 0,0 3 0,0-4 0,0 5 0,1 0 0,-9-6 0,6 5 0,-5-5 0,-1 6 0,-1 0 0,-8 0 0,0 0 0,0 0 0,7 0 0,-5 0 0,13 0 0,-13 0 0,14 0 0,-7 0 0,8 0 0,0 0 0,1 0 0,-1 0 0,-8 0 0,7 0 0,-15 0 0,15 0 0,-14 0 0,5 0 0,-7 0 0,0 0 0,0 0 0,0 0 0,0 0 0,0 0 0,0 0 0,0 0 0,7 0 0,3 0 0,7 0 0,-7 0 0,5 0 0,-6 0 0,9 0 0,-1 0 0,0 0 0,-7 0 0,5 0 0,-6 0 0,8 0 0,1 0 0,-9 0 0,7 0 0,-14 0 0,13 0 0,-18 0 0,10 0 0,-4 0 0,7 0 0,-1 0 0,7 0 0,-7 0 0,8 0 0,-7 0 0,5 0 0,-5 0 0,7 0 0,0 0 0,1 0 0,4 4 0,-3-3 0,4 3 0,-2-1 0,18-2 0,-8 2 0,11-3 0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8308234-F074-45BA-819F-530EB4C29B21}" type="datetimeFigureOut">
              <a:rPr lang="en-GB" smtClean="0"/>
              <a:t>15/01/2019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A2BABBC-5F75-4468-8C8F-A362C3CA798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15023768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814F80-5CAE-4239-9CE0-64EFB64A41D4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9692764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35360" y="5085184"/>
            <a:ext cx="11371672" cy="792088"/>
          </a:xfrm>
        </p:spPr>
        <p:txBody>
          <a:bodyPr>
            <a:normAutofit/>
          </a:bodyPr>
          <a:lstStyle>
            <a:lvl1pPr algn="l">
              <a:defRPr sz="2400">
                <a:solidFill>
                  <a:schemeClr val="bg2"/>
                </a:solidFill>
              </a:defRPr>
            </a:lvl1pPr>
          </a:lstStyle>
          <a:p>
            <a:r>
              <a:rPr lang="en-GB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35360" y="6021288"/>
            <a:ext cx="11425269" cy="504056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chemeClr val="bg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5090572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7671635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6568269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589310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>
            <a:normAutofit/>
          </a:bodyPr>
          <a:lstStyle>
            <a:lvl1pPr algn="l">
              <a:defRPr sz="3600" b="1" cap="all"/>
            </a:lvl1pPr>
          </a:lstStyle>
          <a:p>
            <a:r>
              <a:rPr lang="en-GB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1282251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9349" y="231230"/>
            <a:ext cx="11343051" cy="1143000"/>
          </a:xfrm>
        </p:spPr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39349" y="1600201"/>
            <a:ext cx="5384800" cy="4525963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682795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9349" y="231230"/>
            <a:ext cx="11343051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39350" y="1535113"/>
            <a:ext cx="5386917" cy="63976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39350" y="2174875"/>
            <a:ext cx="5386917" cy="395128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1486045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2835523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150675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2257455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GB"/>
              <a:t>Drag picture to placeholder or click icon to add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2075567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39349" y="231230"/>
            <a:ext cx="11343051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39349" y="1556792"/>
            <a:ext cx="11343051" cy="489654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838512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spcBef>
          <a:spcPct val="0"/>
        </a:spcBef>
        <a:buNone/>
        <a:defRPr sz="28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ts val="600"/>
        </a:spcBef>
        <a:spcAft>
          <a:spcPts val="600"/>
        </a:spcAft>
        <a:buFont typeface="Arial" pitchFamily="34" charset="0"/>
        <a:buChar char="•"/>
        <a:defRPr sz="2000" kern="1200">
          <a:solidFill>
            <a:schemeClr val="accent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ts val="600"/>
        </a:spcBef>
        <a:spcAft>
          <a:spcPts val="600"/>
        </a:spcAft>
        <a:buFont typeface="Arial" pitchFamily="34" charset="0"/>
        <a:buChar char="–"/>
        <a:defRPr sz="1800" kern="1200">
          <a:solidFill>
            <a:schemeClr val="accent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ts val="600"/>
        </a:spcBef>
        <a:spcAft>
          <a:spcPts val="600"/>
        </a:spcAft>
        <a:buFont typeface="Aria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ts val="600"/>
        </a:spcBef>
        <a:spcAft>
          <a:spcPts val="600"/>
        </a:spcAft>
        <a:buFont typeface="Arial" pitchFamily="34" charset="0"/>
        <a:buChar char="–"/>
        <a:defRPr sz="14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ts val="600"/>
        </a:spcBef>
        <a:spcAft>
          <a:spcPts val="600"/>
        </a:spcAft>
        <a:buFont typeface="Arial" pitchFamily="34" charset="0"/>
        <a:buChar char="»"/>
        <a:defRPr sz="1400" kern="1200">
          <a:solidFill>
            <a:schemeClr val="accent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ti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tiff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arthritis.co.za/cox.html" TargetMode="External"/><Relationship Id="rId2" Type="http://schemas.openxmlformats.org/officeDocument/2006/relationships/image" Target="../media/image14.gif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bandolier.org.uk/booth/painpag/nsae/nsae.html" TargetMode="External"/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13" Type="http://schemas.openxmlformats.org/officeDocument/2006/relationships/customXml" Target="../ink/ink6.xml"/><Relationship Id="rId3" Type="http://schemas.openxmlformats.org/officeDocument/2006/relationships/customXml" Target="../ink/ink1.xml"/><Relationship Id="rId7" Type="http://schemas.openxmlformats.org/officeDocument/2006/relationships/customXml" Target="../ink/ink3.xml"/><Relationship Id="rId12" Type="http://schemas.openxmlformats.org/officeDocument/2006/relationships/image" Target="../media/image22.png"/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11" Type="http://schemas.openxmlformats.org/officeDocument/2006/relationships/customXml" Target="../ink/ink5.xml"/><Relationship Id="rId5" Type="http://schemas.openxmlformats.org/officeDocument/2006/relationships/customXml" Target="../ink/ink2.xml"/><Relationship Id="rId10" Type="http://schemas.openxmlformats.org/officeDocument/2006/relationships/image" Target="../media/image21.png"/><Relationship Id="rId4" Type="http://schemas.openxmlformats.org/officeDocument/2006/relationships/image" Target="../media/image18.png"/><Relationship Id="rId9" Type="http://schemas.openxmlformats.org/officeDocument/2006/relationships/customXml" Target="../ink/ink4.xml"/><Relationship Id="rId14" Type="http://schemas.openxmlformats.org/officeDocument/2006/relationships/image" Target="../media/image23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jpe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1.tif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gif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emf"/><Relationship Id="rId2" Type="http://schemas.openxmlformats.org/officeDocument/2006/relationships/image" Target="../media/image27.emf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emf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tif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pPr algn="ctr"/>
            <a:r>
              <a:rPr lang="en-GB" sz="2800" b="1" dirty="0">
                <a:latin typeface="Arial" pitchFamily="34" charset="0"/>
                <a:cs typeface="Arial" pitchFamily="34" charset="0"/>
              </a:rPr>
              <a:t>Palliation to Resuscitation; when to treat the palliative patient?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03512" y="6021288"/>
            <a:ext cx="8640960" cy="720080"/>
          </a:xfrm>
        </p:spPr>
        <p:txBody>
          <a:bodyPr>
            <a:normAutofit fontScale="92500" lnSpcReduction="10000"/>
          </a:bodyPr>
          <a:lstStyle/>
          <a:p>
            <a:pPr algn="ctr">
              <a:spcAft>
                <a:spcPts val="0"/>
              </a:spcAft>
            </a:pPr>
            <a:r>
              <a:rPr lang="en-GB" sz="2000" dirty="0">
                <a:latin typeface="Arial" pitchFamily="34" charset="0"/>
                <a:cs typeface="Arial" pitchFamily="34" charset="0"/>
              </a:rPr>
              <a:t>Dr Nicholas Herodotou, Palliative Medicine Consultant</a:t>
            </a:r>
          </a:p>
          <a:p>
            <a:pPr algn="ctr">
              <a:spcAft>
                <a:spcPts val="0"/>
              </a:spcAft>
            </a:pPr>
            <a:r>
              <a:rPr lang="en-GB" sz="2000" dirty="0">
                <a:latin typeface="Arial" pitchFamily="34" charset="0"/>
                <a:cs typeface="Arial" pitchFamily="34" charset="0"/>
              </a:rPr>
              <a:t>L&amp;D University Hospital</a:t>
            </a:r>
          </a:p>
        </p:txBody>
      </p:sp>
    </p:spTree>
    <p:extLst>
      <p:ext uri="{BB962C8B-B14F-4D97-AF65-F5344CB8AC3E}">
        <p14:creationId xmlns:p14="http://schemas.microsoft.com/office/powerpoint/2010/main" val="80687686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" name="Shape 25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When is a patient dying?</a:t>
            </a:r>
          </a:p>
        </p:txBody>
      </p:sp>
      <p:sp>
        <p:nvSpPr>
          <p:cNvPr id="253" name="Shape 25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/>
          </a:p>
          <a:p>
            <a:r>
              <a:rPr lang="en-GB" dirty="0"/>
              <a:t>Clinically deteriorating</a:t>
            </a:r>
          </a:p>
          <a:p>
            <a:r>
              <a:rPr lang="en-GB" dirty="0"/>
              <a:t>No reversibility</a:t>
            </a:r>
          </a:p>
          <a:p>
            <a:r>
              <a:rPr lang="en-GB" dirty="0"/>
              <a:t>Bed bound</a:t>
            </a:r>
          </a:p>
          <a:p>
            <a:r>
              <a:rPr lang="en-GB" dirty="0"/>
              <a:t>Poor oral intake</a:t>
            </a:r>
          </a:p>
        </p:txBody>
      </p:sp>
      <p:sp>
        <p:nvSpPr>
          <p:cNvPr id="254" name="Shape 254"/>
          <p:cNvSpPr>
            <a:spLocks noGrp="1"/>
          </p:cNvSpPr>
          <p:nvPr>
            <p:ph type="sldNum" sz="quarter" idx="12"/>
          </p:nvPr>
        </p:nvSpPr>
        <p:spPr>
          <a:xfrm>
            <a:off x="10631488" y="8972550"/>
            <a:ext cx="1560512" cy="390525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vert="horz" lIns="91440" tIns="45720" rIns="91440" bIns="45720" rtlCol="0" anchor="b"/>
          <a:lstStyle>
            <a:defPPr>
              <a:defRPr lang="en-US"/>
            </a:defPPr>
            <a:lvl1pPr marL="0" algn="r" defTabSz="457200" rtl="0" eaLnBrk="1" latinLnBrk="0" hangingPunct="1">
              <a:defRPr sz="128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6CB4B4D-7CA3-9044-876B-883B54F8677D}" type="slidenum">
              <a:rPr lang="en-GB" smtClean="0"/>
              <a:pPr/>
              <a:t>10</a:t>
            </a:fld>
            <a:endParaRPr/>
          </a:p>
        </p:txBody>
      </p:sp>
      <p:pic>
        <p:nvPicPr>
          <p:cNvPr id="255" name="image14.ti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5015880" y="1531426"/>
            <a:ext cx="5317180" cy="3934714"/>
          </a:xfrm>
          <a:prstGeom prst="rect">
            <a:avLst/>
          </a:prstGeom>
          <a:ln w="12700">
            <a:miter lim="400000"/>
          </a:ln>
        </p:spPr>
      </p:pic>
      <p:sp>
        <p:nvSpPr>
          <p:cNvPr id="256" name="Shape 256"/>
          <p:cNvSpPr/>
          <p:nvPr/>
        </p:nvSpPr>
        <p:spPr>
          <a:xfrm>
            <a:off x="5015880" y="5516438"/>
            <a:ext cx="4378120" cy="25314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34289" tIns="34289" rIns="34289" bIns="34289">
            <a:spAutoFit/>
          </a:bodyPr>
          <a:lstStyle>
            <a:lvl1pPr>
              <a:defRPr sz="1700" i="1"/>
            </a:lvl1pPr>
          </a:lstStyle>
          <a:p>
            <a:pPr>
              <a:defRPr i="0"/>
            </a:pPr>
            <a:r>
              <a:rPr sz="1195" dirty="0"/>
              <a:t>Francis I at the dying Leonardo da Vinci by Louis </a:t>
            </a:r>
            <a:r>
              <a:rPr sz="1195" dirty="0" err="1"/>
              <a:t>Gallait</a:t>
            </a:r>
            <a:endParaRPr sz="1195" dirty="0"/>
          </a:p>
        </p:txBody>
      </p:sp>
    </p:spTree>
    <p:extLst>
      <p:ext uri="{BB962C8B-B14F-4D97-AF65-F5344CB8AC3E}">
        <p14:creationId xmlns:p14="http://schemas.microsoft.com/office/powerpoint/2010/main" val="23384073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doors dir="vert"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" name="Shape 258"/>
          <p:cNvSpPr>
            <a:spLocks noGrp="1"/>
          </p:cNvSpPr>
          <p:nvPr>
            <p:ph type="sldNum" sz="quarter" idx="12"/>
          </p:nvPr>
        </p:nvSpPr>
        <p:spPr>
          <a:xfrm>
            <a:off x="14174588" y="8973312"/>
            <a:ext cx="1560576" cy="390144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vert="horz" lIns="91440" tIns="45720" rIns="91440" bIns="45720" rtlCol="0" anchor="b"/>
          <a:lstStyle>
            <a:defPPr>
              <a:defRPr lang="en-US"/>
            </a:defPPr>
            <a:lvl1pPr marL="0" algn="r" defTabSz="457200" rtl="0" eaLnBrk="1" latinLnBrk="0" hangingPunct="1">
              <a:defRPr sz="128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6CB4B4D-7CA3-9044-876B-883B54F8677D}" type="slidenum">
              <a:rPr lang="en-GB" smtClean="0"/>
              <a:pPr/>
              <a:t>11</a:t>
            </a:fld>
            <a:endParaRPr/>
          </a:p>
        </p:txBody>
      </p:sp>
      <p:pic>
        <p:nvPicPr>
          <p:cNvPr id="259" name="image4.tif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27648" y="404664"/>
            <a:ext cx="4721430" cy="5508334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2173063980"/>
      </p:ext>
    </p:extLst>
  </p:cSld>
  <p:clrMapOvr>
    <a:masterClrMapping/>
  </p:clrMapOvr>
  <p:transition spd="slow">
    <p:wheel spokes="1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" name="Shape 26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defTabSz="1131417">
              <a:defRPr sz="5916"/>
            </a:lvl1pPr>
          </a:lstStyle>
          <a:p>
            <a:r>
              <a:rPr lang="en-GB" dirty="0"/>
              <a:t>Preparing for a natural death</a:t>
            </a:r>
          </a:p>
        </p:txBody>
      </p:sp>
      <p:sp>
        <p:nvSpPr>
          <p:cNvPr id="262" name="Shape 262"/>
          <p:cNvSpPr>
            <a:spLocks noGrp="1"/>
          </p:cNvSpPr>
          <p:nvPr>
            <p:ph type="sldNum" sz="quarter" idx="12"/>
          </p:nvPr>
        </p:nvSpPr>
        <p:spPr>
          <a:xfrm>
            <a:off x="10631488" y="8972550"/>
            <a:ext cx="1560512" cy="390525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vert="horz" lIns="91440" tIns="45720" rIns="91440" bIns="45720" rtlCol="0" anchor="b"/>
          <a:lstStyle>
            <a:defPPr>
              <a:defRPr lang="en-US"/>
            </a:defPPr>
            <a:lvl1pPr marL="0" algn="r" defTabSz="457200" rtl="0" eaLnBrk="1" latinLnBrk="0" hangingPunct="1">
              <a:defRPr sz="128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6CB4B4D-7CA3-9044-876B-883B54F8677D}" type="slidenum">
              <a:rPr lang="en-GB" smtClean="0"/>
              <a:pPr/>
              <a:t>12</a:t>
            </a:fld>
            <a:endParaRPr/>
          </a:p>
        </p:txBody>
      </p:sp>
      <p:pic>
        <p:nvPicPr>
          <p:cNvPr id="263" name="image24.jpe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055440" y="1556792"/>
            <a:ext cx="7616042" cy="4609188"/>
          </a:xfrm>
          <a:prstGeom prst="rect">
            <a:avLst/>
          </a:prstGeom>
          <a:ln w="12700">
            <a:miter lim="400000"/>
          </a:ln>
        </p:spPr>
      </p:pic>
      <p:sp>
        <p:nvSpPr>
          <p:cNvPr id="264" name="Shape 264"/>
          <p:cNvSpPr/>
          <p:nvPr/>
        </p:nvSpPr>
        <p:spPr>
          <a:xfrm>
            <a:off x="551384" y="6163098"/>
            <a:ext cx="8211252" cy="25391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34289" tIns="34289" rIns="34289" bIns="34289">
            <a:spAutoFit/>
          </a:bodyPr>
          <a:lstStyle>
            <a:lvl1pPr>
              <a:defRPr sz="1700" i="1">
                <a:latin typeface="+mn-lt"/>
                <a:ea typeface="+mn-ea"/>
                <a:cs typeface="+mn-cs"/>
                <a:sym typeface="Helvetica"/>
              </a:defRPr>
            </a:lvl1pPr>
          </a:lstStyle>
          <a:p>
            <a:r>
              <a:rPr sz="1200" dirty="0"/>
              <a:t>Administration of the Eucharist to a dying person (painting by19th-century artist Alexey </a:t>
            </a:r>
            <a:r>
              <a:rPr sz="1200" dirty="0" err="1"/>
              <a:t>Venetsianov</a:t>
            </a:r>
            <a:r>
              <a:rPr sz="1200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49274424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" name="Shape 274"/>
          <p:cNvSpPr>
            <a:spLocks noGrp="1"/>
          </p:cNvSpPr>
          <p:nvPr>
            <p:ph type="sldNum" sz="quarter" idx="12"/>
          </p:nvPr>
        </p:nvSpPr>
        <p:spPr>
          <a:xfrm>
            <a:off x="10631488" y="8972550"/>
            <a:ext cx="1560512" cy="390525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vert="horz" lIns="91440" tIns="45720" rIns="91440" bIns="45720" rtlCol="0" anchor="b"/>
          <a:lstStyle>
            <a:defPPr>
              <a:defRPr lang="en-US"/>
            </a:defPPr>
            <a:lvl1pPr marL="0" algn="r" defTabSz="457200" rtl="0" eaLnBrk="1" latinLnBrk="0" hangingPunct="1">
              <a:defRPr sz="128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6CB4B4D-7CA3-9044-876B-883B54F8677D}" type="slidenum">
              <a:rPr lang="en-GB" smtClean="0"/>
              <a:pPr/>
              <a:t>13</a:t>
            </a:fld>
            <a:endParaRPr/>
          </a:p>
        </p:txBody>
      </p:sp>
      <p:pic>
        <p:nvPicPr>
          <p:cNvPr id="275" name="image23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15580" y="116632"/>
            <a:ext cx="4647922" cy="6611931"/>
          </a:xfrm>
          <a:prstGeom prst="rect">
            <a:avLst/>
          </a:prstGeom>
          <a:ln w="12700">
            <a:miter lim="400000"/>
          </a:ln>
        </p:spPr>
      </p:pic>
      <p:sp>
        <p:nvSpPr>
          <p:cNvPr id="276" name="Shape 276"/>
          <p:cNvSpPr/>
          <p:nvPr/>
        </p:nvSpPr>
        <p:spPr>
          <a:xfrm>
            <a:off x="7320136" y="744295"/>
            <a:ext cx="2940226" cy="75097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34289" tIns="34289" rIns="34289" bIns="34289">
            <a:spAutoFit/>
          </a:bodyPr>
          <a:lstStyle>
            <a:lvl1pPr defTabSz="584179">
              <a:lnSpc>
                <a:spcPct val="90000"/>
              </a:lnSpc>
              <a:defRPr sz="7000"/>
            </a:lvl1pPr>
          </a:lstStyle>
          <a:p>
            <a:r>
              <a:rPr sz="4922"/>
              <a:t>DNACPR </a:t>
            </a:r>
          </a:p>
        </p:txBody>
      </p:sp>
    </p:spTree>
    <p:extLst>
      <p:ext uri="{BB962C8B-B14F-4D97-AF65-F5344CB8AC3E}">
        <p14:creationId xmlns:p14="http://schemas.microsoft.com/office/powerpoint/2010/main" val="101007952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7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76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76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2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2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2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6" grpId="0" build="p" bldLvl="5" animBg="1" advAuto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" name="Shape 317"/>
          <p:cNvSpPr>
            <a:spLocks noGrp="1"/>
          </p:cNvSpPr>
          <p:nvPr>
            <p:ph type="title"/>
          </p:nvPr>
        </p:nvSpPr>
        <p:spPr>
          <a:xfrm>
            <a:off x="983432" y="836712"/>
            <a:ext cx="10369152" cy="3724119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268722">
              <a:lnSpc>
                <a:spcPct val="100000"/>
              </a:lnSpc>
              <a:spcBef>
                <a:spcPts val="1400"/>
              </a:spcBef>
              <a:defRPr sz="4646" i="1">
                <a:solidFill>
                  <a:srgbClr val="000000"/>
                </a:solidFill>
                <a:latin typeface="+mj-lt"/>
                <a:ea typeface="+mj-ea"/>
                <a:cs typeface="+mj-cs"/>
                <a:sym typeface="Helvetica Neue"/>
              </a:defRPr>
            </a:lvl1pPr>
          </a:lstStyle>
          <a:p>
            <a:r>
              <a:rPr dirty="0"/>
              <a:t>“If you talk to a man in a language he understands, that goes to his head. If you talk to him in his language, that goes to his heart.”</a:t>
            </a:r>
          </a:p>
        </p:txBody>
      </p:sp>
      <p:sp>
        <p:nvSpPr>
          <p:cNvPr id="318" name="Shape 318"/>
          <p:cNvSpPr>
            <a:spLocks noGrp="1"/>
          </p:cNvSpPr>
          <p:nvPr>
            <p:ph type="sldNum" sz="quarter" idx="12"/>
          </p:nvPr>
        </p:nvSpPr>
        <p:spPr>
          <a:xfrm>
            <a:off x="14174588" y="8973312"/>
            <a:ext cx="1560576" cy="390144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vert="horz" lIns="91440" tIns="45720" rIns="91440" bIns="45720" rtlCol="0" anchor="b"/>
          <a:lstStyle>
            <a:defPPr>
              <a:defRPr lang="en-US"/>
            </a:defPPr>
            <a:lvl1pPr marL="0" algn="r" defTabSz="457200" rtl="0" eaLnBrk="1" latinLnBrk="0" hangingPunct="1">
              <a:defRPr sz="128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6CB4B4D-7CA3-9044-876B-883B54F8677D}" type="slidenum">
              <a:rPr lang="en-GB" smtClean="0"/>
              <a:pPr/>
              <a:t>14</a:t>
            </a:fld>
            <a:endParaRPr/>
          </a:p>
        </p:txBody>
      </p:sp>
      <p:sp>
        <p:nvSpPr>
          <p:cNvPr id="319" name="Shape 319"/>
          <p:cNvSpPr/>
          <p:nvPr/>
        </p:nvSpPr>
        <p:spPr>
          <a:xfrm>
            <a:off x="4799856" y="5013176"/>
            <a:ext cx="2880320" cy="41549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34289" tIns="34289" rIns="34289" bIns="34289">
            <a:spAutoFit/>
          </a:bodyPr>
          <a:lstStyle>
            <a:lvl1pPr algn="ctr" defTabSz="584179">
              <a:spcBef>
                <a:spcPts val="3100"/>
              </a:spcBef>
              <a:defRPr sz="3200" i="1">
                <a:latin typeface="+mj-lt"/>
                <a:ea typeface="+mj-ea"/>
                <a:cs typeface="+mj-cs"/>
                <a:sym typeface="Helvetica Neue"/>
              </a:defRPr>
            </a:lvl1pPr>
          </a:lstStyle>
          <a:p>
            <a:pPr>
              <a:defRPr i="0"/>
            </a:pPr>
            <a:r>
              <a:rPr sz="2250" dirty="0"/>
              <a:t>Nelson Mandela</a:t>
            </a:r>
          </a:p>
        </p:txBody>
      </p:sp>
    </p:spTree>
    <p:extLst>
      <p:ext uri="{BB962C8B-B14F-4D97-AF65-F5344CB8AC3E}">
        <p14:creationId xmlns:p14="http://schemas.microsoft.com/office/powerpoint/2010/main" val="57121382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slow">
        <p15:prstTrans prst="pageCurlDouble"/>
      </p:transition>
    </mc:Choice>
    <mc:Choice xmlns:p14="http://schemas.microsoft.com/office/powerpoint/2010/main" xmlns="" Requires="p14">
      <p:transition spd="med" advClick="1" p14:dur="1000">
        <p14:prism dir="d"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9" grpId="2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5" name="Shape 285"/>
          <p:cNvSpPr>
            <a:spLocks noGrp="1"/>
          </p:cNvSpPr>
          <p:nvPr>
            <p:ph type="sldNum" sz="quarter" idx="12"/>
          </p:nvPr>
        </p:nvSpPr>
        <p:spPr>
          <a:xfrm>
            <a:off x="14174588" y="8973312"/>
            <a:ext cx="1560576" cy="390144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vert="horz" lIns="91440" tIns="45720" rIns="91440" bIns="45720" rtlCol="0" anchor="b"/>
          <a:lstStyle>
            <a:defPPr>
              <a:defRPr lang="en-US"/>
            </a:defPPr>
            <a:lvl1pPr marL="0" algn="r" defTabSz="457200" rtl="0" eaLnBrk="1" latinLnBrk="0" hangingPunct="1">
              <a:defRPr sz="128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6CB4B4D-7CA3-9044-876B-883B54F8677D}" type="slidenum">
              <a:rPr lang="en-GB" smtClean="0"/>
              <a:pPr/>
              <a:t>15</a:t>
            </a:fld>
            <a:endParaRPr/>
          </a:p>
        </p:txBody>
      </p:sp>
      <p:sp>
        <p:nvSpPr>
          <p:cNvPr id="286" name="Shape 286"/>
          <p:cNvSpPr>
            <a:spLocks noGrp="1"/>
          </p:cNvSpPr>
          <p:nvPr>
            <p:ph type="title" idx="4294967295"/>
          </p:nvPr>
        </p:nvSpPr>
        <p:spPr>
          <a:xfrm>
            <a:off x="2351584" y="343108"/>
            <a:ext cx="8136904" cy="994544"/>
          </a:xfrm>
          <a:prstGeom prst="rect">
            <a:avLst/>
          </a:prstGeom>
        </p:spPr>
        <p:txBody>
          <a:bodyPr>
            <a:normAutofit fontScale="90000"/>
          </a:bodyPr>
          <a:lstStyle/>
          <a:p>
            <a:pPr defTabSz="582938">
              <a:defRPr sz="4590" i="1">
                <a:solidFill>
                  <a:srgbClr val="000000"/>
                </a:solidFill>
                <a:latin typeface="Corbel"/>
                <a:ea typeface="Corbel"/>
                <a:cs typeface="Corbel"/>
                <a:sym typeface="Corbel"/>
              </a:defRPr>
            </a:pPr>
            <a:r>
              <a:rPr dirty="0"/>
              <a:t>Prof of Oncology letter to patient….</a:t>
            </a:r>
          </a:p>
        </p:txBody>
      </p:sp>
      <p:sp>
        <p:nvSpPr>
          <p:cNvPr id="288" name="Shape 288"/>
          <p:cNvSpPr/>
          <p:nvPr/>
        </p:nvSpPr>
        <p:spPr>
          <a:xfrm>
            <a:off x="983432" y="5877272"/>
            <a:ext cx="7542447" cy="31546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34289" tIns="34289" rIns="34289" bIns="34289">
            <a:spAutoFit/>
          </a:bodyPr>
          <a:lstStyle>
            <a:lvl1pPr>
              <a:defRPr b="1" i="1"/>
            </a:lvl1pPr>
          </a:lstStyle>
          <a:p>
            <a:r>
              <a:rPr sz="1600" dirty="0"/>
              <a:t>The patient didn't know she was dying until receiving this letter!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EAE05C73-7647-B549-9440-A5BB8267DA07}"/>
              </a:ext>
            </a:extLst>
          </p:cNvPr>
          <p:cNvSpPr/>
          <p:nvPr/>
        </p:nvSpPr>
        <p:spPr>
          <a:xfrm>
            <a:off x="1163452" y="1484784"/>
            <a:ext cx="9865096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457207">
              <a:defRPr sz="2400"/>
            </a:pPr>
            <a:r>
              <a:rPr lang="en-GB" i="1" dirty="0"/>
              <a:t>“..This lady was seen straight after a CT scan on the 15 Jan 2015. The scan unfortunately shows that her tumour has progressed. Very distressed when seen in clinic as she is continuously feeling nauseated. I had a frank discussion with her that there was no more treatment that we can offer her and that </a:t>
            </a:r>
            <a:r>
              <a:rPr lang="en-GB" b="1" i="1" dirty="0"/>
              <a:t>she knows that she is dying</a:t>
            </a:r>
            <a:r>
              <a:rPr lang="en-GB" i="1" dirty="0"/>
              <a:t>…</a:t>
            </a:r>
          </a:p>
          <a:p>
            <a:pPr defTabSz="457207">
              <a:defRPr sz="2400"/>
            </a:pPr>
            <a:endParaRPr lang="en-GB" i="1" dirty="0"/>
          </a:p>
          <a:p>
            <a:pPr defTabSz="457207">
              <a:defRPr sz="2400"/>
            </a:pPr>
            <a:r>
              <a:rPr lang="en-GB" i="1" dirty="0"/>
              <a:t>If she is unable to eat and her symptoms are poorly controlled, she could survive just a few weeks, but if her symptoms are better controlled and she manages to eat, she could survive a few months”</a:t>
            </a:r>
          </a:p>
        </p:txBody>
      </p:sp>
    </p:spTree>
    <p:extLst>
      <p:ext uri="{BB962C8B-B14F-4D97-AF65-F5344CB8AC3E}">
        <p14:creationId xmlns:p14="http://schemas.microsoft.com/office/powerpoint/2010/main" val="153194425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slow">
        <p15:prstTrans prst="pageCurlDouble"/>
      </p:transition>
    </mc:Choice>
    <mc:Choice xmlns:p14="http://schemas.microsoft.com/office/powerpoint/2010/main" xmlns="" Requires="p14">
      <p:transition spd="med" advClick="1" p14:dur="1000">
        <p14:prism dir="d"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2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8" grpId="0" animBg="1" advAuto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Ethical principles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Autonomy </a:t>
            </a:r>
          </a:p>
          <a:p>
            <a:r>
              <a:rPr lang="en-GB" dirty="0"/>
              <a:t>Beneficence</a:t>
            </a:r>
          </a:p>
          <a:p>
            <a:r>
              <a:rPr lang="en-GB" dirty="0"/>
              <a:t>Non-maleficence</a:t>
            </a:r>
          </a:p>
          <a:p>
            <a:r>
              <a:rPr lang="en-GB" dirty="0"/>
              <a:t>Justice  </a:t>
            </a:r>
          </a:p>
        </p:txBody>
      </p:sp>
    </p:spTree>
    <p:extLst>
      <p:ext uri="{BB962C8B-B14F-4D97-AF65-F5344CB8AC3E}">
        <p14:creationId xmlns:p14="http://schemas.microsoft.com/office/powerpoint/2010/main" val="71800032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/>
              <a:t>When to resuscitate (Not DNACPR)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Benefit &gt;harm</a:t>
            </a:r>
          </a:p>
          <a:p>
            <a:r>
              <a:rPr lang="en-GB" dirty="0"/>
              <a:t>Treatable reversible causes: HCOM, anaemia, sepsis</a:t>
            </a:r>
          </a:p>
          <a:p>
            <a:r>
              <a:rPr lang="en-GB" dirty="0"/>
              <a:t>Quality of life</a:t>
            </a:r>
          </a:p>
        </p:txBody>
      </p:sp>
    </p:spTree>
    <p:extLst>
      <p:ext uri="{BB962C8B-B14F-4D97-AF65-F5344CB8AC3E}">
        <p14:creationId xmlns:p14="http://schemas.microsoft.com/office/powerpoint/2010/main" val="25739981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xmlns:p14="http://schemas.microsoft.com/office/powerpoint/2010/main" spd="slow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/>
              <a:t>When NOT to resuscitate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Last hours-days life (terminal phase)</a:t>
            </a:r>
          </a:p>
          <a:p>
            <a:r>
              <a:rPr lang="en-GB" dirty="0"/>
              <a:t>Quality of life not enhanced by treatment</a:t>
            </a:r>
          </a:p>
          <a:p>
            <a:r>
              <a:rPr lang="en-GB" dirty="0"/>
              <a:t>Harm &gt; benefit</a:t>
            </a:r>
          </a:p>
          <a:p>
            <a:pPr marL="0" indent="0"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557529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xmlns:p14="http://schemas.microsoft.com/office/powerpoint/2010/main" spd="slow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i="1" dirty="0"/>
              <a:t>We often get it wrong due to…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Not communicating with patient/family</a:t>
            </a:r>
          </a:p>
          <a:p>
            <a:r>
              <a:rPr lang="en-GB" dirty="0"/>
              <a:t>Not knowing when to stop treatment</a:t>
            </a:r>
          </a:p>
          <a:p>
            <a:r>
              <a:rPr lang="en-GB" dirty="0"/>
              <a:t>Not identifying the dying patient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832850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</p:transition>
    </mc:Choice>
    <mc:Fallback xmlns="">
      <p:transition xmlns:p14="http://schemas.microsoft.com/office/powerpoint/2010/main"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Shape 205"/>
          <p:cNvSpPr>
            <a:spLocks noGrp="1"/>
          </p:cNvSpPr>
          <p:nvPr>
            <p:ph type="title"/>
          </p:nvPr>
        </p:nvSpPr>
        <p:spPr>
          <a:xfrm>
            <a:off x="2857839" y="32247"/>
            <a:ext cx="7543801" cy="1028701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6600"/>
            </a:lvl1pPr>
          </a:lstStyle>
          <a:p>
            <a:r>
              <a:rPr sz="4000" dirty="0"/>
              <a:t>UK 5 </a:t>
            </a:r>
            <a:r>
              <a:rPr sz="4000" dirty="0" err="1"/>
              <a:t>yr</a:t>
            </a:r>
            <a:r>
              <a:rPr sz="4000" dirty="0"/>
              <a:t> survival rates</a:t>
            </a:r>
          </a:p>
        </p:txBody>
      </p:sp>
      <p:sp>
        <p:nvSpPr>
          <p:cNvPr id="206" name="Shape 206"/>
          <p:cNvSpPr>
            <a:spLocks noGrp="1"/>
          </p:cNvSpPr>
          <p:nvPr>
            <p:ph type="sldNum" sz="quarter" idx="12"/>
          </p:nvPr>
        </p:nvSpPr>
        <p:spPr>
          <a:xfrm>
            <a:off x="14174588" y="8973312"/>
            <a:ext cx="1560576" cy="390144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vert="horz" lIns="91440" tIns="45720" rIns="91440" bIns="45720" rtlCol="0" anchor="b"/>
          <a:lstStyle>
            <a:defPPr>
              <a:defRPr lang="en-US"/>
            </a:defPPr>
            <a:lvl1pPr marL="0" algn="r" defTabSz="457200" rtl="0" eaLnBrk="1" latinLnBrk="0" hangingPunct="1">
              <a:defRPr sz="128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6CB4B4D-7CA3-9044-876B-883B54F8677D}" type="slidenum">
              <a:rPr lang="en-GB" smtClean="0"/>
              <a:pPr/>
              <a:t>2</a:t>
            </a:fld>
            <a:endParaRPr/>
          </a:p>
        </p:txBody>
      </p:sp>
      <p:pic>
        <p:nvPicPr>
          <p:cNvPr id="207" name="image14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919536" y="1124744"/>
            <a:ext cx="6643533" cy="5066123"/>
          </a:xfrm>
          <a:prstGeom prst="rect">
            <a:avLst/>
          </a:prstGeom>
        </p:spPr>
      </p:pic>
      <p:sp>
        <p:nvSpPr>
          <p:cNvPr id="208" name="Shape 208"/>
          <p:cNvSpPr/>
          <p:nvPr/>
        </p:nvSpPr>
        <p:spPr>
          <a:xfrm flipH="1">
            <a:off x="1033282" y="1340768"/>
            <a:ext cx="695179" cy="1"/>
          </a:xfrm>
          <a:prstGeom prst="line">
            <a:avLst/>
          </a:prstGeom>
          <a:ln w="88900">
            <a:solidFill>
              <a:srgbClr val="D90B00"/>
            </a:solidFill>
            <a:miter lim="400000"/>
            <a:headEnd type="triangle"/>
          </a:ln>
        </p:spPr>
        <p:txBody>
          <a:bodyPr lIns="0" tIns="0" rIns="0" bIns="0"/>
          <a:lstStyle/>
          <a:p>
            <a:pPr>
              <a:defRPr sz="1600">
                <a:latin typeface="+mn-lt"/>
                <a:ea typeface="+mn-ea"/>
                <a:cs typeface="+mn-cs"/>
                <a:sym typeface="Helvetica"/>
              </a:defRPr>
            </a:pPr>
            <a:endParaRPr sz="1125"/>
          </a:p>
        </p:txBody>
      </p:sp>
      <p:sp>
        <p:nvSpPr>
          <p:cNvPr id="209" name="Shape 209"/>
          <p:cNvSpPr/>
          <p:nvPr/>
        </p:nvSpPr>
        <p:spPr>
          <a:xfrm flipH="1">
            <a:off x="942002" y="3573016"/>
            <a:ext cx="595384" cy="1"/>
          </a:xfrm>
          <a:prstGeom prst="line">
            <a:avLst/>
          </a:prstGeom>
          <a:ln w="88900">
            <a:solidFill>
              <a:srgbClr val="D90B00"/>
            </a:solidFill>
            <a:miter lim="400000"/>
            <a:headEnd type="triangle"/>
          </a:ln>
        </p:spPr>
        <p:txBody>
          <a:bodyPr lIns="0" tIns="0" rIns="0" bIns="0"/>
          <a:lstStyle/>
          <a:p>
            <a:pPr>
              <a:defRPr sz="1600">
                <a:latin typeface="+mn-lt"/>
                <a:ea typeface="+mn-ea"/>
                <a:cs typeface="+mn-cs"/>
                <a:sym typeface="Helvetica"/>
              </a:defRPr>
            </a:pPr>
            <a:endParaRPr sz="1125"/>
          </a:p>
        </p:txBody>
      </p:sp>
    </p:spTree>
    <p:extLst>
      <p:ext uri="{BB962C8B-B14F-4D97-AF65-F5344CB8AC3E}">
        <p14:creationId xmlns:p14="http://schemas.microsoft.com/office/powerpoint/2010/main" val="23676614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ipple/>
      </p:transition>
    </mc:Choice>
    <mc:Fallback xmlns="">
      <p:transition spd="med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 Three Case reports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en-GB" dirty="0"/>
              <a:t>A patient who should have been resuscitated</a:t>
            </a:r>
          </a:p>
          <a:p>
            <a:pPr marL="457200" indent="-457200">
              <a:buFont typeface="+mj-lt"/>
              <a:buAutoNum type="arabicPeriod"/>
            </a:pPr>
            <a:r>
              <a:rPr lang="en-GB" dirty="0"/>
              <a:t>A patient who should NOT have been resuscitated x2</a:t>
            </a:r>
          </a:p>
        </p:txBody>
      </p:sp>
    </p:spTree>
    <p:extLst>
      <p:ext uri="{BB962C8B-B14F-4D97-AF65-F5344CB8AC3E}">
        <p14:creationId xmlns:p14="http://schemas.microsoft.com/office/powerpoint/2010/main" val="29430232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xmlns:p14="http://schemas.microsoft.com/office/powerpoint/2010/main" spd="slow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Case report 1:The need to resuscitate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Mrs AR 64 </a:t>
            </a:r>
            <a:r>
              <a:rPr lang="en-GB" dirty="0" err="1"/>
              <a:t>yrs</a:t>
            </a:r>
            <a:r>
              <a:rPr lang="en-GB" dirty="0"/>
              <a:t> old, known IDDM</a:t>
            </a:r>
          </a:p>
          <a:p>
            <a:r>
              <a:rPr lang="en-GB" dirty="0"/>
              <a:t>Diagnosed 22.12.10 with left lung cancer, T2, N2, M1 on CT</a:t>
            </a:r>
          </a:p>
          <a:p>
            <a:r>
              <a:rPr lang="en-GB" dirty="0"/>
              <a:t>25.12.10 Radiotherapy to spine for cord compression</a:t>
            </a:r>
          </a:p>
          <a:p>
            <a:r>
              <a:rPr lang="en-GB" dirty="0"/>
              <a:t>7.1.11, discharged from L&amp;D with NSAIDS and morphine</a:t>
            </a:r>
          </a:p>
          <a:p>
            <a:r>
              <a:rPr lang="en-GB" dirty="0"/>
              <a:t>12.1.11, biopsy of lung mass- SCLC</a:t>
            </a:r>
          </a:p>
          <a:p>
            <a:endParaRPr lang="en-GB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56856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xmlns:p14="http://schemas.microsoft.com/office/powerpoint/2010/main" spd="slow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Lung ca.jpg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21278" r="-21278"/>
          <a:stretch>
            <a:fillRect/>
          </a:stretch>
        </p:blipFill>
        <p:spPr>
          <a:xfrm>
            <a:off x="1703512" y="764704"/>
            <a:ext cx="8507288" cy="4896544"/>
          </a:xfrm>
        </p:spPr>
      </p:pic>
    </p:spTree>
    <p:extLst>
      <p:ext uri="{BB962C8B-B14F-4D97-AF65-F5344CB8AC3E}">
        <p14:creationId xmlns:p14="http://schemas.microsoft.com/office/powerpoint/2010/main" val="36031574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xmlns:p14="http://schemas.microsoft.com/office/powerpoint/2010/main" spd="slow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1775520" y="1988840"/>
            <a:ext cx="8640960" cy="4392488"/>
          </a:xfrm>
        </p:spPr>
        <p:txBody>
          <a:bodyPr/>
          <a:lstStyle/>
          <a:p>
            <a:r>
              <a:rPr lang="en-GB" dirty="0"/>
              <a:t>19.1.11, seen by oncologist, not well, delay chemotherapy for one month</a:t>
            </a:r>
          </a:p>
          <a:p>
            <a:r>
              <a:rPr lang="en-GB" dirty="0"/>
              <a:t>20.1.11, A&amp;E, unwell, N&amp;V, septic, confusion, drowsy</a:t>
            </a:r>
          </a:p>
          <a:p>
            <a:r>
              <a:rPr lang="en-GB" dirty="0"/>
              <a:t>Dehydrated, ARF, thrombocytopenia</a:t>
            </a:r>
          </a:p>
          <a:p>
            <a:r>
              <a:rPr lang="en-GB" dirty="0"/>
              <a:t>Bloods: urea 35, </a:t>
            </a:r>
            <a:r>
              <a:rPr lang="en-GB" dirty="0" err="1"/>
              <a:t>creat</a:t>
            </a:r>
            <a:r>
              <a:rPr lang="en-GB" dirty="0"/>
              <a:t> 173, platelets 96, Na 125, K 6.6, ca</a:t>
            </a:r>
            <a:r>
              <a:rPr lang="en-GB" baseline="30000" dirty="0"/>
              <a:t>2+</a:t>
            </a:r>
            <a:r>
              <a:rPr lang="en-GB" dirty="0"/>
              <a:t> (uncorrected) 1.60</a:t>
            </a:r>
          </a:p>
          <a:p>
            <a:r>
              <a:rPr lang="en-GB" dirty="0"/>
              <a:t>Patient was to be sent home for EOLC as deemed dying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813689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xmlns:p14="http://schemas.microsoft.com/office/powerpoint/2010/main" spd="slow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Mac nurse saw patient, not happy so I was asked to review</a:t>
            </a:r>
          </a:p>
          <a:p>
            <a:r>
              <a:rPr lang="en-GB" dirty="0"/>
              <a:t>Patient was drowsy, myoclonic jerks</a:t>
            </a:r>
          </a:p>
          <a:p>
            <a:r>
              <a:rPr lang="en-GB" dirty="0"/>
              <a:t>Diagnosis: NSAID induced acute renal failure causing opioid toxicity, potentially reversible &amp; treatable condition. Low platelets 2</a:t>
            </a:r>
            <a:r>
              <a:rPr lang="en-GB" baseline="30000" dirty="0"/>
              <a:t>nd</a:t>
            </a:r>
            <a:r>
              <a:rPr lang="en-GB" dirty="0"/>
              <a:t> to NSAID use</a:t>
            </a:r>
          </a:p>
          <a:p>
            <a:r>
              <a:rPr lang="en-GB" dirty="0"/>
              <a:t>Advised to admit to L&amp;D &amp; treat ARF</a:t>
            </a:r>
          </a:p>
        </p:txBody>
      </p:sp>
    </p:spTree>
    <p:extLst>
      <p:ext uri="{BB962C8B-B14F-4D97-AF65-F5344CB8AC3E}">
        <p14:creationId xmlns:p14="http://schemas.microsoft.com/office/powerpoint/2010/main" val="39484655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xmlns:p14="http://schemas.microsoft.com/office/powerpoint/2010/main" spd="slow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Management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IV fluids</a:t>
            </a:r>
          </a:p>
          <a:p>
            <a:r>
              <a:rPr lang="en-GB" dirty="0"/>
              <a:t>USS kidneys &amp; treat high K</a:t>
            </a:r>
            <a:r>
              <a:rPr lang="en-GB" baseline="30000" dirty="0"/>
              <a:t>+</a:t>
            </a:r>
          </a:p>
          <a:p>
            <a:r>
              <a:rPr lang="en-GB" dirty="0"/>
              <a:t>Stop NSAID, MST, gabapentin</a:t>
            </a:r>
          </a:p>
          <a:p>
            <a:r>
              <a:rPr lang="en-GB" dirty="0"/>
              <a:t>Syringe driver: midazolam 5mg, </a:t>
            </a:r>
            <a:r>
              <a:rPr lang="en-GB" dirty="0" err="1"/>
              <a:t>Oxynorm</a:t>
            </a:r>
            <a:r>
              <a:rPr lang="en-GB" dirty="0"/>
              <a:t> 10mg, </a:t>
            </a:r>
            <a:r>
              <a:rPr lang="en-GB" dirty="0" err="1"/>
              <a:t>cyclizine</a:t>
            </a:r>
            <a:r>
              <a:rPr lang="en-GB" dirty="0"/>
              <a:t> 150mg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284792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xmlns:p14="http://schemas.microsoft.com/office/powerpoint/2010/main" spd="slow">
        <p:fad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Patient worsened</a:t>
            </a:r>
          </a:p>
          <a:p>
            <a:r>
              <a:rPr lang="en-GB" dirty="0"/>
              <a:t>Syringe Driver (SD) stopped overnight by registrar</a:t>
            </a:r>
          </a:p>
          <a:p>
            <a:r>
              <a:rPr lang="en-GB" dirty="0"/>
              <a:t>Re-started on diamorphine PRN only as no </a:t>
            </a:r>
            <a:r>
              <a:rPr lang="en-GB" dirty="0" err="1"/>
              <a:t>Oxynorm</a:t>
            </a:r>
            <a:r>
              <a:rPr lang="en-GB" dirty="0"/>
              <a:t> on ward</a:t>
            </a:r>
          </a:p>
          <a:p>
            <a:r>
              <a:rPr lang="en-GB" dirty="0"/>
              <a:t>Put on end of life care</a:t>
            </a:r>
          </a:p>
          <a:p>
            <a:r>
              <a:rPr lang="en-GB" dirty="0"/>
              <a:t>Re-started SD: diamorphine 10mg, </a:t>
            </a:r>
            <a:r>
              <a:rPr lang="en-GB" dirty="0" err="1"/>
              <a:t>midaz</a:t>
            </a:r>
            <a:r>
              <a:rPr lang="en-GB" dirty="0"/>
              <a:t> 10, </a:t>
            </a:r>
            <a:r>
              <a:rPr lang="en-GB" dirty="0" err="1"/>
              <a:t>cyclizine</a:t>
            </a:r>
            <a:r>
              <a:rPr lang="en-GB" dirty="0"/>
              <a:t> 150mg</a:t>
            </a:r>
          </a:p>
          <a:p>
            <a:r>
              <a:rPr lang="en-GB" dirty="0"/>
              <a:t>RIP 21.1.11</a:t>
            </a:r>
          </a:p>
        </p:txBody>
      </p:sp>
    </p:spTree>
    <p:extLst>
      <p:ext uri="{BB962C8B-B14F-4D97-AF65-F5344CB8AC3E}">
        <p14:creationId xmlns:p14="http://schemas.microsoft.com/office/powerpoint/2010/main" val="32843867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xmlns:p14="http://schemas.microsoft.com/office/powerpoint/2010/main" spd="slow">
        <p:fade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ox pathway.gi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99851" y="631808"/>
            <a:ext cx="8318500" cy="60579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231905" y="5949281"/>
            <a:ext cx="294067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200" dirty="0">
                <a:hlinkClick r:id="rId3"/>
              </a:rPr>
              <a:t>http://www.arthritis.co.za/cox.html</a:t>
            </a:r>
            <a:endParaRPr lang="en-GB" sz="1200" dirty="0"/>
          </a:p>
          <a:p>
            <a:endParaRPr lang="en-GB" sz="120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5791200" y="6356351"/>
            <a:ext cx="609600" cy="365125"/>
          </a:xfrm>
          <a:prstGeom prst="rect">
            <a:avLst/>
          </a:prstGeom>
        </p:spPr>
        <p:txBody>
          <a:bodyPr/>
          <a:lstStyle/>
          <a:p>
            <a:fld id="{D1021E24-6EB1-E04D-941D-747B598188BD}" type="slidenum">
              <a:rPr lang="en-GB" smtClean="0"/>
              <a:t>27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394881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xmlns:p14="http://schemas.microsoft.com/office/powerpoint/2010/main" spd="slow">
        <p:fade/>
      </p:transition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Death’s from NSAID’s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107095" b="-107095"/>
          <a:stretch>
            <a:fillRect/>
          </a:stretch>
        </p:blipFill>
        <p:spPr>
          <a:xfrm>
            <a:off x="1732745" y="1190540"/>
            <a:ext cx="8709817" cy="4935624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5791200" y="6356351"/>
            <a:ext cx="609600" cy="365125"/>
          </a:xfrm>
          <a:prstGeom prst="rect">
            <a:avLst/>
          </a:prstGeom>
        </p:spPr>
        <p:txBody>
          <a:bodyPr/>
          <a:lstStyle/>
          <a:p>
            <a:fld id="{D1021E24-6EB1-E04D-941D-747B598188BD}" type="slidenum">
              <a:rPr lang="en-GB" smtClean="0"/>
              <a:t>28</a:t>
            </a:fld>
            <a:endParaRPr lang="en-GB"/>
          </a:p>
        </p:txBody>
      </p:sp>
      <p:sp>
        <p:nvSpPr>
          <p:cNvPr id="6" name="Rectangle 5"/>
          <p:cNvSpPr/>
          <p:nvPr/>
        </p:nvSpPr>
        <p:spPr>
          <a:xfrm>
            <a:off x="2073719" y="4990856"/>
            <a:ext cx="6901407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200" dirty="0">
                <a:hlinkClick r:id="rId3"/>
              </a:rPr>
              <a:t>http://www.bandolier.org.uk/booth/painpag/nsae/nsae.html</a:t>
            </a:r>
            <a:endParaRPr lang="en-GB" sz="1200" dirty="0"/>
          </a:p>
        </p:txBody>
      </p:sp>
    </p:spTree>
    <p:extLst>
      <p:ext uri="{BB962C8B-B14F-4D97-AF65-F5344CB8AC3E}">
        <p14:creationId xmlns:p14="http://schemas.microsoft.com/office/powerpoint/2010/main" val="249591908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i="1" dirty="0"/>
              <a:t>Why it was appropriate to treat this patient?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Potentially reversible iatrogenic condition</a:t>
            </a:r>
          </a:p>
          <a:p>
            <a:r>
              <a:rPr lang="en-GB" dirty="0"/>
              <a:t>Potential candidate for chemotherapy</a:t>
            </a:r>
          </a:p>
          <a:p>
            <a:r>
              <a:rPr lang="en-GB" dirty="0"/>
              <a:t>Was not dying directly from newly diagnosed cancer</a:t>
            </a:r>
          </a:p>
          <a:p>
            <a:r>
              <a:rPr lang="en-GB" dirty="0"/>
              <a:t>Morphine metabolites (M3G &amp; M6G) not eliminated in ARF causing severe toxicity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312508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Shape 230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>
            <a:lvl1pPr defTabSz="533196">
              <a:lnSpc>
                <a:spcPct val="100000"/>
              </a:lnSpc>
              <a:defRPr sz="5248">
                <a:solidFill>
                  <a:srgbClr val="000000"/>
                </a:solidFill>
              </a:defRPr>
            </a:lvl1pPr>
          </a:lstStyle>
          <a:p>
            <a:r>
              <a:rPr lang="en-GB" dirty="0"/>
              <a:t>UK end-of-life care 'best in world'</a:t>
            </a:r>
          </a:p>
        </p:txBody>
      </p:sp>
      <p:sp>
        <p:nvSpPr>
          <p:cNvPr id="231" name="Shape 231"/>
          <p:cNvSpPr>
            <a:spLocks noGrp="1"/>
          </p:cNvSpPr>
          <p:nvPr>
            <p:ph type="sldNum" sz="quarter" idx="12"/>
          </p:nvPr>
        </p:nvSpPr>
        <p:spPr>
          <a:xfrm>
            <a:off x="10631488" y="8972550"/>
            <a:ext cx="1560512" cy="390525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vert="horz" lIns="91440" tIns="45720" rIns="91440" bIns="45720" rtlCol="0" anchor="b"/>
          <a:lstStyle>
            <a:defPPr>
              <a:defRPr lang="en-US"/>
            </a:defPPr>
            <a:lvl1pPr marL="0" algn="r" defTabSz="457200" rtl="0" eaLnBrk="1" latinLnBrk="0" hangingPunct="1">
              <a:defRPr sz="128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6CB4B4D-7CA3-9044-876B-883B54F8677D}" type="slidenum">
              <a:rPr lang="en-GB" smtClean="0"/>
              <a:pPr/>
              <a:t>3</a:t>
            </a:fld>
            <a:endParaRPr/>
          </a:p>
        </p:txBody>
      </p:sp>
      <p:pic>
        <p:nvPicPr>
          <p:cNvPr id="232" name="pasted-image.pdf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839416" y="1248990"/>
            <a:ext cx="7704117" cy="5609010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5474711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:blinds dir="vert"/>
      </p:transition>
    </mc:Choice>
    <mc:Fallback xmlns="">
      <p:transition spd="med">
        <p:fade/>
      </p:transition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Case report 2: Not to resuscitate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Mrs TS 56 year old Pakistani</a:t>
            </a:r>
          </a:p>
          <a:p>
            <a:r>
              <a:rPr lang="en-GB" dirty="0"/>
              <a:t>Diffuse large B-cell lymphoma, stage 4 (Dec 2010), IDDM, AF</a:t>
            </a:r>
          </a:p>
          <a:p>
            <a:r>
              <a:rPr lang="en-GB" dirty="0"/>
              <a:t>Progressive/relapsed October 2011, chemo trial stopped</a:t>
            </a:r>
          </a:p>
          <a:p>
            <a:r>
              <a:rPr lang="en-GB" dirty="0"/>
              <a:t>Axilla tumour mass increased by 20cm from Aug-Oct 2011</a:t>
            </a:r>
          </a:p>
          <a:p>
            <a:r>
              <a:rPr lang="en-GB" dirty="0"/>
              <a:t>Initially admitted Dec 2011 with HB 6, </a:t>
            </a:r>
            <a:r>
              <a:rPr lang="en-GB" dirty="0" err="1"/>
              <a:t>platlets</a:t>
            </a:r>
            <a:r>
              <a:rPr lang="en-GB" dirty="0"/>
              <a:t> 9, </a:t>
            </a:r>
            <a:r>
              <a:rPr lang="en-GB" dirty="0" err="1"/>
              <a:t>neut</a:t>
            </a:r>
            <a:r>
              <a:rPr lang="en-GB" dirty="0"/>
              <a:t> 2</a:t>
            </a:r>
          </a:p>
          <a:p>
            <a:endParaRPr lang="en-GB" dirty="0"/>
          </a:p>
          <a:p>
            <a:endParaRPr lang="en-GB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822134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xmlns:p14="http://schemas.microsoft.com/office/powerpoint/2010/main" spd="slow">
        <p:fade/>
      </p:transition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 descr="31121275"/>
          <p:cNvPicPr>
            <a:picLocks noGrp="1" noChangeAspect="1" noChangeArrowheads="1"/>
          </p:cNvPicPr>
          <p:nvPr>
            <p:ph idx="4294967295"/>
          </p:nvPr>
        </p:nvPicPr>
        <p:blipFill>
          <a:blip r:embed="rId2" cstate="email">
            <a:lum contrast="42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36883" r="-36883"/>
          <a:stretch>
            <a:fillRect/>
          </a:stretch>
        </p:blipFill>
        <p:spPr>
          <a:xfrm>
            <a:off x="1343025" y="836614"/>
            <a:ext cx="8885238" cy="5113337"/>
          </a:xfrm>
        </p:spPr>
      </p:pic>
    </p:spTree>
    <p:extLst>
      <p:ext uri="{BB962C8B-B14F-4D97-AF65-F5344CB8AC3E}">
        <p14:creationId xmlns:p14="http://schemas.microsoft.com/office/powerpoint/2010/main" val="2910708875"/>
      </p:ext>
    </p:extLst>
  </p:cSld>
  <p:clrMapOvr>
    <a:masterClrMapping/>
  </p:clrMapOvr>
  <p:transition spd="slow">
    <p:pull/>
  </p:transition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Transfused, hydrated and given radiotherapy to mass (15F, finished 27.12.11)</a:t>
            </a:r>
          </a:p>
          <a:p>
            <a:r>
              <a:rPr lang="en-GB" dirty="0"/>
              <a:t>Family reluctant for community Macmillan input</a:t>
            </a:r>
          </a:p>
          <a:p>
            <a:r>
              <a:rPr lang="en-GB" dirty="0"/>
              <a:t>Not willing to discuss EOLC with haematologist</a:t>
            </a:r>
          </a:p>
          <a:p>
            <a:r>
              <a:rPr lang="en-GB" dirty="0"/>
              <a:t>Sent home, HB falling rapidly so being monitored 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33942825"/>
      </p:ext>
    </p:extLst>
  </p:cSld>
  <p:clrMapOvr>
    <a:masterClrMapping/>
  </p:clrMapOvr>
  <p:transition spd="slow">
    <p:pull/>
  </p:transition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4.1.12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Was due at Keech Day hospice for blood test but had ?coffee ground vomit</a:t>
            </a:r>
          </a:p>
          <a:p>
            <a:r>
              <a:rPr lang="en-GB" dirty="0"/>
              <a:t>Husband brought her to A&amp;E</a:t>
            </a:r>
          </a:p>
          <a:p>
            <a:r>
              <a:rPr lang="en-GB" dirty="0"/>
              <a:t>C/O unwell, high temp 38.5, </a:t>
            </a:r>
            <a:r>
              <a:rPr lang="en-GB" dirty="0" err="1"/>
              <a:t>abd</a:t>
            </a:r>
            <a:r>
              <a:rPr lang="en-GB" dirty="0"/>
              <a:t> pain</a:t>
            </a:r>
          </a:p>
          <a:p>
            <a:r>
              <a:rPr lang="en-GB" dirty="0"/>
              <a:t>Bloods: HB 9.4, WCC 5.9, </a:t>
            </a:r>
            <a:r>
              <a:rPr lang="en-GB" dirty="0" err="1"/>
              <a:t>Neut</a:t>
            </a:r>
            <a:r>
              <a:rPr lang="en-GB" dirty="0"/>
              <a:t> 5.65, plat 10, U&amp;E ok, ca</a:t>
            </a:r>
            <a:r>
              <a:rPr lang="en-GB" baseline="30000" dirty="0"/>
              <a:t>2+</a:t>
            </a:r>
            <a:r>
              <a:rPr lang="en-GB" dirty="0"/>
              <a:t> NA</a:t>
            </a:r>
          </a:p>
        </p:txBody>
      </p:sp>
    </p:spTree>
    <p:extLst>
      <p:ext uri="{BB962C8B-B14F-4D97-AF65-F5344CB8AC3E}">
        <p14:creationId xmlns:p14="http://schemas.microsoft.com/office/powerpoint/2010/main" val="2806186907"/>
      </p:ext>
    </p:extLst>
  </p:cSld>
  <p:clrMapOvr>
    <a:masterClrMapping/>
  </p:clrMapOvr>
  <p:transition spd="slow">
    <p:pull/>
  </p:transition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Management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Haematologist already advised medical team to give 1 bag platelets</a:t>
            </a:r>
          </a:p>
          <a:p>
            <a:r>
              <a:rPr lang="en-GB" dirty="0"/>
              <a:t>I was asked to see patient for advice on pain control</a:t>
            </a:r>
          </a:p>
          <a:p>
            <a:r>
              <a:rPr lang="en-GB" dirty="0"/>
              <a:t>Patient appeared to be terminally ill, prognosis hours-days</a:t>
            </a:r>
          </a:p>
          <a:p>
            <a:r>
              <a:rPr lang="en-GB" dirty="0"/>
              <a:t>Expressed my concern of futility of platelets to family &amp; that she may die quickly</a:t>
            </a:r>
          </a:p>
          <a:p>
            <a:r>
              <a:rPr lang="en-GB" dirty="0"/>
              <a:t>Patient needs to go home/hospice with syringe driver and EOLC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75523933"/>
      </p:ext>
    </p:extLst>
  </p:cSld>
  <p:clrMapOvr>
    <a:masterClrMapping/>
  </p:clrMapOvr>
  <p:transition spd="slow">
    <p:randomBar dir="vert"/>
  </p:transition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/>
              <a:t>I signed the DNACPR form</a:t>
            </a:r>
          </a:p>
          <a:p>
            <a:r>
              <a:rPr lang="en-GB"/>
              <a:t>I reluctantly agreed to allow patient to have platelet transfusion then home immediately from A&amp;E</a:t>
            </a:r>
          </a:p>
          <a:p>
            <a:r>
              <a:rPr lang="en-GB"/>
              <a:t>Syringe driver started: morphine 20mg &amp; midazolam 5mg</a:t>
            </a:r>
          </a:p>
          <a:p>
            <a:r>
              <a:rPr lang="en-GB"/>
              <a:t>No benefit for OGD: risk&gt;harm</a:t>
            </a:r>
          </a:p>
          <a:p>
            <a:r>
              <a:rPr lang="en-GB"/>
              <a:t>Explained that patient high risk of internal bleeding and not reversible due to falling platelets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84260458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Discharge Liaison arranged for immediate transfer home after transfusion</a:t>
            </a:r>
          </a:p>
          <a:p>
            <a:r>
              <a:rPr lang="en-GB" dirty="0"/>
              <a:t>Patient admitted to ward as high temp &amp; family wanted admission &amp; for home the following day</a:t>
            </a:r>
          </a:p>
          <a:p>
            <a:r>
              <a:rPr lang="en-GB" dirty="0"/>
              <a:t>Transferred to ward with IV fluids (not advised by myself)</a:t>
            </a:r>
          </a:p>
          <a:p>
            <a:r>
              <a:rPr lang="en-GB" dirty="0"/>
              <a:t>Respiratory rate suddenly falls, unresponsive</a:t>
            </a:r>
          </a:p>
          <a:p>
            <a:r>
              <a:rPr lang="en-GB" dirty="0"/>
              <a:t>Family verbally aggressive demanding nursing staff to give o</a:t>
            </a:r>
            <a:r>
              <a:rPr lang="en-GB" baseline="-25000" dirty="0"/>
              <a:t>2</a:t>
            </a:r>
            <a:r>
              <a:rPr lang="en-GB" dirty="0"/>
              <a:t> &amp; to resuscitate patient despite DNACPR form signed</a:t>
            </a:r>
          </a:p>
          <a:p>
            <a:endParaRPr lang="en-GB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20942925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Security arrived to ward to control family</a:t>
            </a:r>
          </a:p>
          <a:p>
            <a:r>
              <a:rPr lang="en-GB" dirty="0"/>
              <a:t>Patient RIP 0250, 5.1.12</a:t>
            </a:r>
          </a:p>
          <a:p>
            <a:r>
              <a:rPr lang="en-GB" dirty="0"/>
              <a:t>Family demanded Death Certificate (DC) to bury within 24hrs</a:t>
            </a:r>
          </a:p>
          <a:p>
            <a:r>
              <a:rPr lang="en-GB" dirty="0"/>
              <a:t>Death Certificate done by doctor who had not seen patient alive before death (illegal)</a:t>
            </a:r>
          </a:p>
          <a:p>
            <a:r>
              <a:rPr lang="en-GB" dirty="0"/>
              <a:t>Registrar of Births, Death &amp; Marriages refused DC</a:t>
            </a:r>
          </a:p>
          <a:p>
            <a:r>
              <a:rPr lang="en-GB" dirty="0"/>
              <a:t>I was asked to re-do DC</a:t>
            </a:r>
          </a:p>
          <a:p>
            <a:endParaRPr lang="en-GB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41952172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i="1" dirty="0"/>
              <a:t>Why NOT appropriate to resuscitate?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Advanced progressive cancer, decreasing platelets from Nov 2011</a:t>
            </a:r>
          </a:p>
          <a:p>
            <a:r>
              <a:rPr lang="en-GB" dirty="0"/>
              <a:t>Platelet transfusion gives no symptom relief</a:t>
            </a:r>
          </a:p>
          <a:p>
            <a:r>
              <a:rPr lang="en-GB" dirty="0"/>
              <a:t>Bed bound and barely eating/drinking</a:t>
            </a:r>
          </a:p>
          <a:p>
            <a:r>
              <a:rPr lang="en-GB" dirty="0"/>
              <a:t>Family wanted patient to die at home but died in L&amp;D</a:t>
            </a:r>
          </a:p>
          <a:p>
            <a:r>
              <a:rPr lang="en-GB" dirty="0"/>
              <a:t>Family have no legal right to demand a treatment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576827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A2B131-600E-7E41-9AF6-17E9857AE0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Case 3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9CC89EA-E278-814D-AE0E-A762E5A0AF8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71yr severe dementia</a:t>
            </a:r>
          </a:p>
          <a:p>
            <a:r>
              <a:rPr lang="en-US" dirty="0"/>
              <a:t>FNOF R hip March 2013 in nursing home</a:t>
            </a:r>
          </a:p>
          <a:p>
            <a:r>
              <a:rPr lang="en-US" dirty="0"/>
              <a:t>R Hemiarthroplasty 01/3/13</a:t>
            </a:r>
          </a:p>
          <a:p>
            <a:r>
              <a:rPr lang="en-US" dirty="0"/>
              <a:t>Bed bound, kept dislocating so prosthesis removed 2013</a:t>
            </a:r>
          </a:p>
          <a:p>
            <a:r>
              <a:rPr lang="en-US" dirty="0"/>
              <a:t>PMH: Pernicious </a:t>
            </a:r>
            <a:r>
              <a:rPr lang="en-GB" dirty="0"/>
              <a:t>anaemia, pressure sores</a:t>
            </a:r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82944954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SCC nasal.jpg"/>
          <p:cNvPicPr>
            <a:picLocks noGrp="1" noChangeAspect="1"/>
          </p:cNvPicPr>
          <p:nvPr>
            <p:ph idx="4294967295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65845" r="-65845"/>
          <a:stretch>
            <a:fillRect/>
          </a:stretch>
        </p:blipFill>
        <p:spPr>
          <a:xfrm>
            <a:off x="1703513" y="836712"/>
            <a:ext cx="8507413" cy="4895850"/>
          </a:xfrm>
        </p:spPr>
      </p:pic>
      <p:sp>
        <p:nvSpPr>
          <p:cNvPr id="5" name="Rectangle 4"/>
          <p:cNvSpPr/>
          <p:nvPr/>
        </p:nvSpPr>
        <p:spPr>
          <a:xfrm rot="3289432">
            <a:off x="5202836" y="2712670"/>
            <a:ext cx="444117" cy="159199"/>
          </a:xfrm>
          <a:prstGeom prst="rect">
            <a:avLst/>
          </a:prstGeom>
          <a:solidFill>
            <a:schemeClr val="tx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08064152"/>
      </p:ext>
    </p:extLst>
  </p:cSld>
  <p:clrMapOvr>
    <a:masterClrMapping/>
  </p:clrMapOvr>
  <p:transition spd="slow">
    <p:cover/>
  </p:transition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D7BD881-737D-8148-8B27-C084C84596E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963653" y="1484785"/>
            <a:ext cx="7313613" cy="3394472"/>
          </a:xfrm>
        </p:spPr>
        <p:txBody>
          <a:bodyPr/>
          <a:lstStyle/>
          <a:p>
            <a:r>
              <a:rPr lang="en-US" dirty="0"/>
              <a:t>Husband hand written letter given to nursing home</a:t>
            </a:r>
          </a:p>
          <a:p>
            <a:r>
              <a:rPr lang="en-US" dirty="0"/>
              <a:t>Acted as an Advanced Care Plan (ACP)</a:t>
            </a:r>
          </a:p>
          <a:p>
            <a:r>
              <a:rPr lang="en-US" dirty="0"/>
              <a:t>Specifically requested no hospital admission</a:t>
            </a:r>
          </a:p>
          <a:p>
            <a:r>
              <a:rPr lang="en-US" dirty="0"/>
              <a:t>Patient became dehydrated</a:t>
            </a:r>
          </a:p>
          <a:p>
            <a:r>
              <a:rPr lang="en-US" dirty="0"/>
              <a:t>GP admitted to hospital 24.11.18</a:t>
            </a:r>
          </a:p>
        </p:txBody>
      </p:sp>
    </p:spTree>
    <p:extLst>
      <p:ext uri="{BB962C8B-B14F-4D97-AF65-F5344CB8AC3E}">
        <p14:creationId xmlns:p14="http://schemas.microsoft.com/office/powerpoint/2010/main" val="45077837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E425FD74-6D9A-1645-96FC-40F6ACAA7CE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24000" y="-3123728"/>
            <a:ext cx="7614734" cy="9609833"/>
          </a:xfr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1F76A338-0757-494C-9693-EB621EA513B0}"/>
                  </a:ext>
                </a:extLst>
              </p14:cNvPr>
              <p14:cNvContentPartPr/>
              <p14:nvPr/>
            </p14:nvContentPartPr>
            <p14:xfrm>
              <a:off x="5949575" y="578247"/>
              <a:ext cx="1062000" cy="14040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1F76A338-0757-494C-9693-EB621EA513B0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5913575" y="506607"/>
                <a:ext cx="1133640" cy="157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0372793C-0109-624B-A534-4A560FDCAAA0}"/>
                  </a:ext>
                </a:extLst>
              </p14:cNvPr>
              <p14:cNvContentPartPr/>
              <p14:nvPr/>
            </p14:nvContentPartPr>
            <p14:xfrm>
              <a:off x="5839055" y="555207"/>
              <a:ext cx="1686600" cy="42840"/>
            </p14:xfrm>
          </p:contentPart>
        </mc:Choice>
        <mc:Fallback xmlns=""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0372793C-0109-624B-A534-4A560FDCAAA0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5785415" y="447567"/>
                <a:ext cx="1794240" cy="258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F11F112A-2557-9F4F-9AB6-3EC0E84F629A}"/>
                  </a:ext>
                </a:extLst>
              </p14:cNvPr>
              <p14:cNvContentPartPr/>
              <p14:nvPr/>
            </p14:nvContentPartPr>
            <p14:xfrm>
              <a:off x="6683615" y="1323807"/>
              <a:ext cx="827280" cy="22680"/>
            </p14:xfrm>
          </p:contentPart>
        </mc:Choice>
        <mc:Fallback xmlns=""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F11F112A-2557-9F4F-9AB6-3EC0E84F629A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6629615" y="1216167"/>
                <a:ext cx="934920" cy="238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9" name="Ink 8">
                <a:extLst>
                  <a:ext uri="{FF2B5EF4-FFF2-40B4-BE49-F238E27FC236}">
                    <a16:creationId xmlns:a16="http://schemas.microsoft.com/office/drawing/2014/main" id="{5A64E262-97F6-484C-AEC7-6141CDEC77BE}"/>
                  </a:ext>
                </a:extLst>
              </p14:cNvPr>
              <p14:cNvContentPartPr/>
              <p14:nvPr/>
            </p14:nvContentPartPr>
            <p14:xfrm>
              <a:off x="6282575" y="495085"/>
              <a:ext cx="1132560" cy="46080"/>
            </p14:xfrm>
          </p:contentPart>
        </mc:Choice>
        <mc:Fallback xmlns="">
          <p:pic>
            <p:nvPicPr>
              <p:cNvPr id="9" name="Ink 8">
                <a:extLst>
                  <a:ext uri="{FF2B5EF4-FFF2-40B4-BE49-F238E27FC236}">
                    <a16:creationId xmlns:a16="http://schemas.microsoft.com/office/drawing/2014/main" id="{5A64E262-97F6-484C-AEC7-6141CDEC77BE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6228575" y="387085"/>
                <a:ext cx="1240200" cy="261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12" name="Ink 11">
                <a:extLst>
                  <a:ext uri="{FF2B5EF4-FFF2-40B4-BE49-F238E27FC236}">
                    <a16:creationId xmlns:a16="http://schemas.microsoft.com/office/drawing/2014/main" id="{6E027784-BB02-0448-AE87-7D6CD4291755}"/>
                  </a:ext>
                </a:extLst>
              </p14:cNvPr>
              <p14:cNvContentPartPr/>
              <p14:nvPr/>
            </p14:nvContentPartPr>
            <p14:xfrm>
              <a:off x="7589375" y="-1044902"/>
              <a:ext cx="1377000" cy="140760"/>
            </p14:xfrm>
          </p:contentPart>
        </mc:Choice>
        <mc:Fallback xmlns="">
          <p:pic>
            <p:nvPicPr>
              <p:cNvPr id="12" name="Ink 11">
                <a:extLst>
                  <a:ext uri="{FF2B5EF4-FFF2-40B4-BE49-F238E27FC236}">
                    <a16:creationId xmlns:a16="http://schemas.microsoft.com/office/drawing/2014/main" id="{6E027784-BB02-0448-AE87-7D6CD4291755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7571735" y="-1062542"/>
                <a:ext cx="1412640" cy="176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13" name="Ink 12">
                <a:extLst>
                  <a:ext uri="{FF2B5EF4-FFF2-40B4-BE49-F238E27FC236}">
                    <a16:creationId xmlns:a16="http://schemas.microsoft.com/office/drawing/2014/main" id="{FA4D2D39-5EBC-1747-82A7-47C8BF265F5E}"/>
                  </a:ext>
                </a:extLst>
              </p14:cNvPr>
              <p14:cNvContentPartPr/>
              <p14:nvPr/>
            </p14:nvContentPartPr>
            <p14:xfrm>
              <a:off x="8131895" y="-582662"/>
              <a:ext cx="875880" cy="98640"/>
            </p14:xfrm>
          </p:contentPart>
        </mc:Choice>
        <mc:Fallback xmlns="">
          <p:pic>
            <p:nvPicPr>
              <p:cNvPr id="13" name="Ink 12">
                <a:extLst>
                  <a:ext uri="{FF2B5EF4-FFF2-40B4-BE49-F238E27FC236}">
                    <a16:creationId xmlns:a16="http://schemas.microsoft.com/office/drawing/2014/main" id="{FA4D2D39-5EBC-1747-82A7-47C8BF265F5E}"/>
                  </a:ext>
                </a:extLst>
              </p:cNvPr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8114255" y="-600302"/>
                <a:ext cx="911520" cy="1342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41565500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A picture containing X-ray film, indoor&#13;&#10;&#13;&#10;Description automatically generated">
            <a:extLst>
              <a:ext uri="{FF2B5EF4-FFF2-40B4-BE49-F238E27FC236}">
                <a16:creationId xmlns:a16="http://schemas.microsoft.com/office/drawing/2014/main" id="{69C8B748-68E1-0446-B08C-5B49CB15DC5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31504" y="524600"/>
            <a:ext cx="4837888" cy="2222404"/>
          </a:xfrm>
        </p:spPr>
      </p:pic>
      <p:pic>
        <p:nvPicPr>
          <p:cNvPr id="9" name="Picture 8" descr="A picture containing X-ray film&#13;&#10;&#13;&#10;Description automatically generated">
            <a:extLst>
              <a:ext uri="{FF2B5EF4-FFF2-40B4-BE49-F238E27FC236}">
                <a16:creationId xmlns:a16="http://schemas.microsoft.com/office/drawing/2014/main" id="{59622E3B-7C66-ED41-8286-498337F09DD6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36538" y="1002032"/>
            <a:ext cx="3872429" cy="1778897"/>
          </a:xfrm>
          <a:prstGeom prst="rect">
            <a:avLst/>
          </a:prstGeom>
        </p:spPr>
      </p:pic>
      <p:pic>
        <p:nvPicPr>
          <p:cNvPr id="11" name="Picture 10" descr="A picture containing X-ray film, indoor&#13;&#10;&#13;&#10;Description automatically generated">
            <a:extLst>
              <a:ext uri="{FF2B5EF4-FFF2-40B4-BE49-F238E27FC236}">
                <a16:creationId xmlns:a16="http://schemas.microsoft.com/office/drawing/2014/main" id="{87DDB0D4-1293-9849-8A4A-CD8EA7AF479C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23593" y="3456245"/>
            <a:ext cx="5352689" cy="2522015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F6FD3495-2812-2E47-9B5F-EADE87DA70FA}"/>
              </a:ext>
            </a:extLst>
          </p:cNvPr>
          <p:cNvSpPr txBox="1"/>
          <p:nvPr/>
        </p:nvSpPr>
        <p:spPr>
          <a:xfrm>
            <a:off x="7608168" y="191901"/>
            <a:ext cx="1210588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50" dirty="0"/>
              <a:t>March 2013</a:t>
            </a:r>
          </a:p>
        </p:txBody>
      </p:sp>
    </p:spTree>
    <p:extLst>
      <p:ext uri="{BB962C8B-B14F-4D97-AF65-F5344CB8AC3E}">
        <p14:creationId xmlns:p14="http://schemas.microsoft.com/office/powerpoint/2010/main" val="294471139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22">
            <a:extLst>
              <a:ext uri="{FF2B5EF4-FFF2-40B4-BE49-F238E27FC236}">
                <a16:creationId xmlns:a16="http://schemas.microsoft.com/office/drawing/2014/main" id="{53EE2721-DB06-8C4C-A187-BDFF8DF11AD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47528" y="-643"/>
            <a:ext cx="6265935" cy="6165947"/>
          </a:xfrm>
          <a:prstGeom prst="rect">
            <a:avLst/>
          </a:prstGeom>
        </p:spPr>
      </p:pic>
      <p:pic>
        <p:nvPicPr>
          <p:cNvPr id="1025" name="Picture 1" descr="http://ice-live/icedesktop/dotnet/icedesktop/Reporting/images/spacer.gif">
            <a:extLst>
              <a:ext uri="{FF2B5EF4-FFF2-40B4-BE49-F238E27FC236}">
                <a16:creationId xmlns:a16="http://schemas.microsoft.com/office/drawing/2014/main" id="{CED4FD28-C268-7B4A-B4F8-79D2CF0568A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24000" y="857251"/>
            <a:ext cx="95250" cy="142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Check for AKI alerts in ICE system:&#10;In patient details box at the top: look for red, orange or yellow colour and&#10;click on alert triangle on right hand side.&#10;If serum creatinine above the reference range and no previous results for&#10;comparison please consider AKI and monitor renal function as required.&#10;">
            <a:extLst>
              <a:ext uri="{FF2B5EF4-FFF2-40B4-BE49-F238E27FC236}">
                <a16:creationId xmlns:a16="http://schemas.microsoft.com/office/drawing/2014/main" id="{E0455B5B-EB4D-7341-A82D-77718C31C47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24000" y="857251"/>
            <a:ext cx="95250" cy="142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http://ice-live/icedesktop/dotnet/icedesktop/Reporting/images/spacer.gif">
            <a:extLst>
              <a:ext uri="{FF2B5EF4-FFF2-40B4-BE49-F238E27FC236}">
                <a16:creationId xmlns:a16="http://schemas.microsoft.com/office/drawing/2014/main" id="{42F0E49D-7A7C-C041-9CFA-A2CF2111D85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24000" y="857251"/>
            <a:ext cx="95250" cy="142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Multiply eGFR by 1.212 for African-Caribbean patients.&#10;Renal function probably normal when eGFR &gt;60 with no other evidence of&#10;kidney damage. Interpret with caution in elderly, pregnant and amputees.&#10;Advice by e-mail from RenalReferralAdvice.enh-tr@nhs.net or www.renal.org&#10;">
            <a:extLst>
              <a:ext uri="{FF2B5EF4-FFF2-40B4-BE49-F238E27FC236}">
                <a16:creationId xmlns:a16="http://schemas.microsoft.com/office/drawing/2014/main" id="{605C4B12-0F79-104A-BC57-CFDF234E36D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24000" y="857251"/>
            <a:ext cx="95250" cy="142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http://ice-live/icedesktop/dotnet/icedesktop/Reporting/images/spacer.gif">
            <a:extLst>
              <a:ext uri="{FF2B5EF4-FFF2-40B4-BE49-F238E27FC236}">
                <a16:creationId xmlns:a16="http://schemas.microsoft.com/office/drawing/2014/main" id="{8E011294-22E6-9E4C-8313-15933E48D61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24000" y="857251"/>
            <a:ext cx="95250" cy="142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Normal range: 0.8 - 1.2&#10;Therapeutic range: 2.0 - 3.0 for PE, DVT, AF, MI.&#10;Therapeutic range: 3.0 - 4.5 for Prosthetic heart&#10;valves and recurrent VTE.&#10;">
            <a:extLst>
              <a:ext uri="{FF2B5EF4-FFF2-40B4-BE49-F238E27FC236}">
                <a16:creationId xmlns:a16="http://schemas.microsoft.com/office/drawing/2014/main" id="{9B0B1E05-2AE2-A349-9893-91FFA1FEE89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24000" y="857251"/>
            <a:ext cx="95250" cy="142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1" name="Picture 7" descr="http://ice-live/icedesktop/dotnet/icedesktop/Reporting/images/spacer.gif">
            <a:extLst>
              <a:ext uri="{FF2B5EF4-FFF2-40B4-BE49-F238E27FC236}">
                <a16:creationId xmlns:a16="http://schemas.microsoft.com/office/drawing/2014/main" id="{5B0A6AD8-D454-0841-89AF-B4B97FB28D1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24000" y="857251"/>
            <a:ext cx="95250" cy="142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Normal range (no treatment): 0.8 - 1.2&#10;Therapeutic range for Heparin therapy: 1.5 - 2.5&#10;">
            <a:extLst>
              <a:ext uri="{FF2B5EF4-FFF2-40B4-BE49-F238E27FC236}">
                <a16:creationId xmlns:a16="http://schemas.microsoft.com/office/drawing/2014/main" id="{B8D9AB61-C1DA-304D-A7CF-3977C9A069D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24000" y="857251"/>
            <a:ext cx="95250" cy="142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3" name="Picture 9" descr="http://ice-live/icedesktop/dotnet/icedesktop/Reporting/images/spacer.gif">
            <a:extLst>
              <a:ext uri="{FF2B5EF4-FFF2-40B4-BE49-F238E27FC236}">
                <a16:creationId xmlns:a16="http://schemas.microsoft.com/office/drawing/2014/main" id="{4205D47C-1A4E-A34A-9150-6EBBA9CF33C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24000" y="857251"/>
            <a:ext cx="95250" cy="142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Check for AKI alerts in ICE system:&#10;In patient details box at the top: look for red,&#10;orange or yellow colour and click on alert&#10;triangle on right hand side.&#10;If serum creatinine above the reference range and&#10;no previous results for comparison please consider&#10;AKI and monitor renal function as required.&#10;">
            <a:extLst>
              <a:ext uri="{FF2B5EF4-FFF2-40B4-BE49-F238E27FC236}">
                <a16:creationId xmlns:a16="http://schemas.microsoft.com/office/drawing/2014/main" id="{26A1616C-D183-714A-A632-33FA5FC9441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24000" y="857251"/>
            <a:ext cx="95250" cy="142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5" name="Picture 11" descr="http://ice-live/icedesktop/dotnet/icedesktop/Reporting/images/spacer.gif">
            <a:extLst>
              <a:ext uri="{FF2B5EF4-FFF2-40B4-BE49-F238E27FC236}">
                <a16:creationId xmlns:a16="http://schemas.microsoft.com/office/drawing/2014/main" id="{5B0C870C-156D-9540-B33D-4A4B2BB0420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24000" y="857251"/>
            <a:ext cx="95250" cy="142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Insufficient historical creatinine data to assess&#10;AKI risk&#10;Check for AKI alerts in ICE system:&#10;In patient details box at the top: look for red,&#10;orange or yellow colour and click on alert&#10;triangle on right hand side.&#10;If serum creatinine above the reference range and&#10;no previous results for comparison please consider&#10;AKI and monitor renal function as required.&#10;">
            <a:extLst>
              <a:ext uri="{FF2B5EF4-FFF2-40B4-BE49-F238E27FC236}">
                <a16:creationId xmlns:a16="http://schemas.microsoft.com/office/drawing/2014/main" id="{C5F79F4E-910E-574C-A027-99FCD1749F0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24000" y="857251"/>
            <a:ext cx="95250" cy="142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7" name="Picture 13" descr="http://ice-live/icedesktop/dotnet/icedesktop/Reporting/images/spacer.gif">
            <a:extLst>
              <a:ext uri="{FF2B5EF4-FFF2-40B4-BE49-F238E27FC236}">
                <a16:creationId xmlns:a16="http://schemas.microsoft.com/office/drawing/2014/main" id="{8C49B739-2A84-F143-B742-C9CACF0B0C5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24000" y="857251"/>
            <a:ext cx="95250" cy="142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8" name="Picture 14" descr="Check for AKI alerts in ICE system:&#10;In patient details box at the top: look for red,&#10;orange or yellow colour and click on alert&#10;triangle on right hand side.&#10;If serum creatinine above the reference range and&#10;no previous results for comparison please consider&#10;AKI and monitor renal function as required.&#10;">
            <a:extLst>
              <a:ext uri="{FF2B5EF4-FFF2-40B4-BE49-F238E27FC236}">
                <a16:creationId xmlns:a16="http://schemas.microsoft.com/office/drawing/2014/main" id="{2F86934D-8C68-8040-A948-1EE04754910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24000" y="857251"/>
            <a:ext cx="95250" cy="142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9" name="Picture 15" descr="http://ice-live/icedesktop/dotnet/icedesktop/Reporting/images/spacer.gif">
            <a:extLst>
              <a:ext uri="{FF2B5EF4-FFF2-40B4-BE49-F238E27FC236}">
                <a16:creationId xmlns:a16="http://schemas.microsoft.com/office/drawing/2014/main" id="{01CA522C-72F5-B441-842B-6CF766C7CA8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24000" y="857251"/>
            <a:ext cx="95250" cy="142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0" name="Picture 16" descr="no clots&#10;">
            <a:extLst>
              <a:ext uri="{FF2B5EF4-FFF2-40B4-BE49-F238E27FC236}">
                <a16:creationId xmlns:a16="http://schemas.microsoft.com/office/drawing/2014/main" id="{025C10C8-BA01-B445-8351-E994C6B0B7F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24000" y="857251"/>
            <a:ext cx="95250" cy="142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1" name="Picture 17" descr="http://ice-live/icedesktop/dotnet/icedesktop/Reporting/images/spacer.gif">
            <a:extLst>
              <a:ext uri="{FF2B5EF4-FFF2-40B4-BE49-F238E27FC236}">
                <a16:creationId xmlns:a16="http://schemas.microsoft.com/office/drawing/2014/main" id="{EA51BFE4-40E7-BF4F-A5A2-2DE3A7821BE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24000" y="857251"/>
            <a:ext cx="95250" cy="142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2" name="Picture 18" descr="Reference range provided for caucasians, other&#10;ethnicities may have different values.&#10;">
            <a:extLst>
              <a:ext uri="{FF2B5EF4-FFF2-40B4-BE49-F238E27FC236}">
                <a16:creationId xmlns:a16="http://schemas.microsoft.com/office/drawing/2014/main" id="{B2A92F09-66FD-4B43-9063-D8767D67932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24000" y="857251"/>
            <a:ext cx="95250" cy="142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812397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A77FA6F-16DB-124C-92F8-5FA7A44569D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963653" y="1214755"/>
            <a:ext cx="7313613" cy="3394472"/>
          </a:xfrm>
        </p:spPr>
        <p:txBody>
          <a:bodyPr/>
          <a:lstStyle/>
          <a:p>
            <a:r>
              <a:rPr lang="en-US" dirty="0"/>
              <a:t>Husband showed his letter to GPOOH-said she needed IV fluids as dehydrated, husband asked to make decision</a:t>
            </a:r>
          </a:p>
          <a:p>
            <a:r>
              <a:rPr lang="en-US" dirty="0"/>
              <a:t>Treated with IV fluids &amp; AB’s</a:t>
            </a:r>
          </a:p>
          <a:p>
            <a:r>
              <a:rPr lang="en-US" dirty="0"/>
              <a:t>In hospital 72 </a:t>
            </a:r>
            <a:r>
              <a:rPr lang="en-US" dirty="0" err="1"/>
              <a:t>hrs</a:t>
            </a:r>
            <a:endParaRPr lang="en-US" dirty="0"/>
          </a:p>
          <a:p>
            <a:r>
              <a:rPr lang="en-US" dirty="0"/>
              <a:t>Ward sister asked for my input</a:t>
            </a:r>
          </a:p>
        </p:txBody>
      </p:sp>
    </p:spTree>
    <p:extLst>
      <p:ext uri="{BB962C8B-B14F-4D97-AF65-F5344CB8AC3E}">
        <p14:creationId xmlns:p14="http://schemas.microsoft.com/office/powerpoint/2010/main" val="3259047096"/>
      </p:ext>
    </p:extLst>
  </p:cSld>
  <p:clrMapOvr>
    <a:masterClrMapping/>
  </p:clrMapOvr>
  <p:transition spd="slow">
    <p:wipe/>
  </p:transition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A52DBA-0598-9546-9CB5-601E841ED2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Outcome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FD336B2-0B97-ED4F-85AE-9CF2C3C69DD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984274" y="1808821"/>
            <a:ext cx="7313613" cy="3394472"/>
          </a:xfrm>
        </p:spPr>
        <p:txBody>
          <a:bodyPr/>
          <a:lstStyle/>
          <a:p>
            <a:r>
              <a:rPr lang="en-US" dirty="0"/>
              <a:t>Patient unresponsive-dying! </a:t>
            </a:r>
          </a:p>
          <a:p>
            <a:r>
              <a:rPr lang="en-US" dirty="0"/>
              <a:t>O</a:t>
            </a:r>
            <a:r>
              <a:rPr lang="en-US" baseline="-25000" dirty="0"/>
              <a:t>2</a:t>
            </a:r>
            <a:r>
              <a:rPr lang="en-US" dirty="0"/>
              <a:t> mask on face</a:t>
            </a:r>
          </a:p>
          <a:p>
            <a:r>
              <a:rPr lang="en-US" dirty="0"/>
              <a:t>Stopped all further treatment</a:t>
            </a:r>
          </a:p>
          <a:p>
            <a:r>
              <a:rPr lang="en-US" dirty="0"/>
              <a:t>Fast tracked back to nursing home to die</a:t>
            </a:r>
          </a:p>
          <a:p>
            <a:r>
              <a:rPr lang="en-US" dirty="0"/>
              <a:t>Died next day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104245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34C18654-7EE6-AF41-9805-4DB01A326606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91544" y="332656"/>
            <a:ext cx="7833199" cy="4680520"/>
          </a:xfrm>
          <a:prstGeom prst="rect">
            <a:avLst/>
          </a:prstGeom>
        </p:spPr>
      </p:pic>
      <p:sp>
        <p:nvSpPr>
          <p:cNvPr id="259" name="Extracted from The Times Newspaper, 12.03.18"/>
          <p:cNvSpPr txBox="1"/>
          <p:nvPr/>
        </p:nvSpPr>
        <p:spPr>
          <a:xfrm>
            <a:off x="5087888" y="5301208"/>
            <a:ext cx="2443462" cy="167534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20092" tIns="20092" rIns="20092" bIns="20092" anchor="ctr">
            <a:spAutoFit/>
          </a:bodyPr>
          <a:lstStyle>
            <a:lvl1pPr>
              <a:defRPr sz="2200"/>
            </a:lvl1pPr>
          </a:lstStyle>
          <a:p>
            <a:r>
              <a:rPr sz="825" b="1" dirty="0"/>
              <a:t>The Times Newspaper 12.03.18</a:t>
            </a:r>
          </a:p>
        </p:txBody>
      </p:sp>
    </p:spTree>
    <p:extLst>
      <p:ext uri="{BB962C8B-B14F-4D97-AF65-F5344CB8AC3E}">
        <p14:creationId xmlns:p14="http://schemas.microsoft.com/office/powerpoint/2010/main" val="115006654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4">
            <a:extLst>
              <a:ext uri="{FF2B5EF4-FFF2-40B4-BE49-F238E27FC236}">
                <a16:creationId xmlns:a16="http://schemas.microsoft.com/office/drawing/2014/main" id="{4867798C-6134-E14F-B7A2-ACDF6FEA6458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6672065" y="260648"/>
            <a:ext cx="3240360" cy="46744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E209BCB1-04DE-6347-865D-3C68D3FA783D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24000" y="116632"/>
            <a:ext cx="5254034" cy="66247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92557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screenshot of a computer&#13;&#10;&#13;&#10;Description automatically generated">
            <a:extLst>
              <a:ext uri="{FF2B5EF4-FFF2-40B4-BE49-F238E27FC236}">
                <a16:creationId xmlns:a16="http://schemas.microsoft.com/office/drawing/2014/main" id="{354488F6-8660-6B4F-8D04-5A5F4569982E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03512" y="188640"/>
            <a:ext cx="4050450" cy="51435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29DD5B4F-C181-7344-B45E-7A5FACBC9453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83198" y="188640"/>
            <a:ext cx="3634658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6951453"/>
      </p:ext>
    </p:extLst>
  </p:cSld>
  <p:clrMapOvr>
    <a:masterClrMapping/>
  </p:clrMapOvr>
  <p:transition spd="slow">
    <p:randomBar dir="vert"/>
  </p:transition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E8467EA1-879B-704D-9048-D6426392A681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63552" y="0"/>
            <a:ext cx="4248472" cy="68086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468667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6" descr="MRI Nasal tumour.jpg"/>
          <p:cNvPicPr>
            <a:picLocks noGrp="1" noChangeAspect="1"/>
          </p:cNvPicPr>
          <p:nvPr>
            <p:ph idx="4294967295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36884" r="-36884"/>
          <a:stretch>
            <a:fillRect/>
          </a:stretch>
        </p:blipFill>
        <p:spPr>
          <a:xfrm>
            <a:off x="930187" y="692696"/>
            <a:ext cx="9133047" cy="5255890"/>
          </a:xfrm>
        </p:spPr>
      </p:pic>
      <p:sp>
        <p:nvSpPr>
          <p:cNvPr id="8" name="TextBox 7"/>
          <p:cNvSpPr txBox="1"/>
          <p:nvPr/>
        </p:nvSpPr>
        <p:spPr>
          <a:xfrm>
            <a:off x="2855640" y="836712"/>
            <a:ext cx="1152128" cy="923330"/>
          </a:xfrm>
          <a:prstGeom prst="rect">
            <a:avLst/>
          </a:prstGeom>
          <a:solidFill>
            <a:srgbClr val="000000"/>
          </a:solidFill>
        </p:spPr>
        <p:txBody>
          <a:bodyPr wrap="square" rtlCol="0">
            <a:spAutoFit/>
          </a:bodyPr>
          <a:lstStyle/>
          <a:p>
            <a:endParaRPr lang="en-GB" dirty="0"/>
          </a:p>
          <a:p>
            <a:endParaRPr lang="en-GB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70548999"/>
      </p:ext>
    </p:extLst>
  </p:cSld>
  <p:clrMapOvr>
    <a:masterClrMapping/>
  </p:clrMapOvr>
  <p:transition spd="slow">
    <p:cover/>
  </p:transition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Summary: Improving End of Life Care (EOLC)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Identifying the dying phase</a:t>
            </a:r>
          </a:p>
          <a:p>
            <a:r>
              <a:rPr lang="en-GB" dirty="0"/>
              <a:t>DNACPR</a:t>
            </a:r>
          </a:p>
          <a:p>
            <a:r>
              <a:rPr lang="en-GB" dirty="0"/>
              <a:t>Proper use of opiates</a:t>
            </a:r>
          </a:p>
          <a:p>
            <a:r>
              <a:rPr lang="en-GB" dirty="0"/>
              <a:t>Ethical management &amp; support/advice from palliative care team</a:t>
            </a:r>
          </a:p>
          <a:p>
            <a:r>
              <a:rPr lang="en-GB" dirty="0"/>
              <a:t>Exclude reversible causes</a:t>
            </a:r>
          </a:p>
        </p:txBody>
      </p:sp>
    </p:spTree>
    <p:extLst>
      <p:ext uri="{BB962C8B-B14F-4D97-AF65-F5344CB8AC3E}">
        <p14:creationId xmlns:p14="http://schemas.microsoft.com/office/powerpoint/2010/main" val="30654623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vortex dir="r"/>
      </p:transition>
    </mc:Choice>
    <mc:Fallback xmlns="">
      <p:transition xmlns:p14="http://schemas.microsoft.com/office/powerpoint/2010/main"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Shape 222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>
            <a:normAutofit/>
          </a:bodyPr>
          <a:lstStyle>
            <a:lvl1pPr defTabSz="1222451">
              <a:defRPr sz="6392"/>
            </a:lvl1pPr>
          </a:lstStyle>
          <a:p>
            <a:r>
              <a:t>Definition of palliative care</a:t>
            </a:r>
          </a:p>
        </p:txBody>
      </p:sp>
      <p:sp>
        <p:nvSpPr>
          <p:cNvPr id="223" name="Shape 223"/>
          <p:cNvSpPr>
            <a:spLocks noGrp="1"/>
          </p:cNvSpPr>
          <p:nvPr>
            <p:ph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Holistic multidisciplinary care of patient (&amp; family) suffering from a progressive, incurable, life limiting illness.</a:t>
            </a:r>
          </a:p>
          <a:p>
            <a:r>
              <a:t>Aim is to give QUALITY and not quantity to their life</a:t>
            </a:r>
          </a:p>
          <a:p>
            <a:pPr>
              <a:defRPr b="1" i="1"/>
            </a:pPr>
            <a:r>
              <a:t>Physical, psychological, social &amp; spiritual</a:t>
            </a:r>
          </a:p>
        </p:txBody>
      </p:sp>
      <p:sp>
        <p:nvSpPr>
          <p:cNvPr id="224" name="Shape 224"/>
          <p:cNvSpPr>
            <a:spLocks noGrp="1"/>
          </p:cNvSpPr>
          <p:nvPr>
            <p:ph type="sldNum" sz="quarter" idx="12"/>
          </p:nvPr>
        </p:nvSpPr>
        <p:spPr>
          <a:xfrm>
            <a:off x="14174588" y="8973312"/>
            <a:ext cx="1560576" cy="390144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vert="horz" lIns="91440" tIns="45720" rIns="91440" bIns="45720" rtlCol="0" anchor="b"/>
          <a:lstStyle>
            <a:defPPr>
              <a:defRPr lang="en-US"/>
            </a:defPPr>
            <a:lvl1pPr marL="0" algn="r" defTabSz="457200" rtl="0" eaLnBrk="1" latinLnBrk="0" hangingPunct="1">
              <a:defRPr sz="128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6CB4B4D-7CA3-9044-876B-883B54F8677D}" type="slidenum">
              <a:rPr lang="en-GB" smtClean="0"/>
              <a:pPr/>
              <a:t>6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4790486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prism dir="r" isInverted="1"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Definitions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b="1" dirty="0"/>
              <a:t>Palliative patient</a:t>
            </a:r>
          </a:p>
          <a:p>
            <a:pPr lvl="1">
              <a:buFont typeface="Arial"/>
              <a:buChar char="•"/>
            </a:pPr>
            <a:r>
              <a:rPr lang="en-GB" dirty="0"/>
              <a:t>Metastatic disease</a:t>
            </a:r>
          </a:p>
          <a:p>
            <a:pPr lvl="1">
              <a:buFont typeface="Arial"/>
              <a:buChar char="•"/>
            </a:pPr>
            <a:r>
              <a:rPr lang="en-GB" dirty="0"/>
              <a:t>Months-years survival</a:t>
            </a:r>
          </a:p>
          <a:p>
            <a:pPr lvl="1">
              <a:buFont typeface="Arial"/>
              <a:buChar char="•"/>
            </a:pPr>
            <a:r>
              <a:rPr lang="en-GB" dirty="0"/>
              <a:t>Treatment maintains quality of life only</a:t>
            </a:r>
          </a:p>
          <a:p>
            <a:pPr marL="0" lvl="1" indent="0">
              <a:buNone/>
            </a:pPr>
            <a:r>
              <a:rPr lang="en-GB" sz="2000" b="1" dirty="0"/>
              <a:t>Dying </a:t>
            </a:r>
          </a:p>
          <a:p>
            <a:pPr marL="742950" lvl="2" indent="-342900"/>
            <a:r>
              <a:rPr lang="en-GB" dirty="0"/>
              <a:t>Approaching end of life: hours-days survival</a:t>
            </a:r>
          </a:p>
          <a:p>
            <a:pPr marL="0" indent="0">
              <a:buNone/>
            </a:pPr>
            <a:r>
              <a:rPr lang="en-GB" b="1" dirty="0"/>
              <a:t>End of Life Care (EOLC)</a:t>
            </a:r>
          </a:p>
          <a:p>
            <a:pPr lvl="1">
              <a:buFont typeface="Arial"/>
              <a:buChar char="•"/>
            </a:pPr>
            <a:r>
              <a:rPr lang="en-GB" dirty="0"/>
              <a:t>Planning in last year of life</a:t>
            </a:r>
          </a:p>
          <a:p>
            <a:pPr lvl="1">
              <a:buFont typeface="Arial"/>
              <a:buChar char="•"/>
            </a:pPr>
            <a:r>
              <a:rPr lang="en-GB" dirty="0"/>
              <a:t>Cancer &amp; non-cancer</a:t>
            </a:r>
          </a:p>
          <a:p>
            <a:pPr lvl="1">
              <a:buFont typeface="Arial"/>
              <a:buChar char="•"/>
            </a:pPr>
            <a:endParaRPr lang="en-GB" dirty="0"/>
          </a:p>
          <a:p>
            <a:pPr marL="0" indent="0">
              <a:buNone/>
            </a:pPr>
            <a:endParaRPr lang="en-GB" dirty="0"/>
          </a:p>
          <a:p>
            <a:pPr marL="457200" lvl="1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882907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xmlns:p14="http://schemas.microsoft.com/office/powerpoint/2010/main"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8" name="image15.ti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3053" y="404664"/>
            <a:ext cx="8504880" cy="5400600"/>
          </a:xfrm>
          <a:prstGeom prst="rect">
            <a:avLst/>
          </a:prstGeom>
          <a:ln w="12700">
            <a:miter lim="400000"/>
          </a:ln>
        </p:spPr>
      </p:pic>
      <p:sp>
        <p:nvSpPr>
          <p:cNvPr id="249" name="Shape 249"/>
          <p:cNvSpPr>
            <a:spLocks noGrp="1"/>
          </p:cNvSpPr>
          <p:nvPr>
            <p:ph type="sldNum" sz="quarter" idx="12"/>
          </p:nvPr>
        </p:nvSpPr>
        <p:spPr>
          <a:xfrm>
            <a:off x="14174588" y="8973312"/>
            <a:ext cx="1560576" cy="390144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vert="horz" lIns="91440" tIns="45720" rIns="91440" bIns="45720" rtlCol="0" anchor="b"/>
          <a:lstStyle>
            <a:defPPr>
              <a:defRPr lang="en-US"/>
            </a:defPPr>
            <a:lvl1pPr marL="0" algn="r" defTabSz="457200" rtl="0" eaLnBrk="1" latinLnBrk="0" hangingPunct="1">
              <a:defRPr sz="128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6CB4B4D-7CA3-9044-876B-883B54F8677D}" type="slidenum">
              <a:rPr lang="en-GB" smtClean="0"/>
              <a:pPr/>
              <a:t>8</a:t>
            </a:fld>
            <a:endParaRPr/>
          </a:p>
        </p:txBody>
      </p:sp>
      <p:sp>
        <p:nvSpPr>
          <p:cNvPr id="250" name="Shape 250"/>
          <p:cNvSpPr/>
          <p:nvPr/>
        </p:nvSpPr>
        <p:spPr>
          <a:xfrm>
            <a:off x="3426168" y="-996985"/>
            <a:ext cx="5769206" cy="98533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34289" tIns="34289" rIns="34289" bIns="34289">
            <a:spAutoFit/>
          </a:bodyPr>
          <a:lstStyle/>
          <a:p>
            <a:pPr algn="ctr" defTabSz="914413">
              <a:lnSpc>
                <a:spcPct val="83000"/>
              </a:lnSpc>
              <a:defRPr sz="10200" cap="all" spc="-141">
                <a:solidFill>
                  <a:srgbClr val="262626"/>
                </a:solidFill>
              </a:defRPr>
            </a:pPr>
            <a:r>
              <a:rPr sz="4290" spc="-59"/>
              <a:t>Prognostication</a:t>
            </a:r>
            <a:r>
              <a:rPr sz="7172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1193990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arp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0" name="image8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479376" y="260648"/>
            <a:ext cx="10365610" cy="4968552"/>
          </a:xfrm>
          <a:prstGeom prst="rect">
            <a:avLst/>
          </a:prstGeom>
          <a:ln w="12700">
            <a:miter lim="400000"/>
          </a:ln>
        </p:spPr>
      </p:pic>
      <p:sp>
        <p:nvSpPr>
          <p:cNvPr id="241" name="Shape 241"/>
          <p:cNvSpPr/>
          <p:nvPr/>
        </p:nvSpPr>
        <p:spPr>
          <a:xfrm>
            <a:off x="3860851" y="6981252"/>
            <a:ext cx="6670080" cy="31372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26789" tIns="26789" rIns="26789" bIns="26789" anchor="ctr">
            <a:spAutoFit/>
          </a:bodyPr>
          <a:lstStyle>
            <a:lvl1pPr>
              <a:defRPr sz="1600"/>
            </a:lvl1pPr>
          </a:lstStyle>
          <a:p>
            <a:pPr>
              <a:defRPr sz="2400"/>
            </a:pPr>
            <a:r>
              <a:rPr sz="1687"/>
              <a:t>Extracted from More Care Less Pathway, a Review of the LCP</a:t>
            </a:r>
          </a:p>
        </p:txBody>
      </p:sp>
      <p:sp>
        <p:nvSpPr>
          <p:cNvPr id="242" name="Shape 242"/>
          <p:cNvSpPr>
            <a:spLocks noGrp="1"/>
          </p:cNvSpPr>
          <p:nvPr>
            <p:ph type="sldNum" sz="quarter" idx="12"/>
          </p:nvPr>
        </p:nvSpPr>
        <p:spPr>
          <a:xfrm>
            <a:off x="14174588" y="8973312"/>
            <a:ext cx="1560576" cy="390144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vert="horz" lIns="91440" tIns="45720" rIns="91440" bIns="45720" rtlCol="0" anchor="b"/>
          <a:lstStyle>
            <a:defPPr>
              <a:defRPr lang="en-US"/>
            </a:defPPr>
            <a:lvl1pPr marL="0" algn="r" defTabSz="457200" rtl="0" eaLnBrk="1" latinLnBrk="0" hangingPunct="1">
              <a:defRPr sz="128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6CB4B4D-7CA3-9044-876B-883B54F8677D}" type="slidenum">
              <a:rPr lang="en-GB" smtClean="0"/>
              <a:pPr/>
              <a:t>9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81468149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00">
        <p15:prstTrans prst="peelOff" invX="1"/>
      </p:transition>
    </mc:Choice>
    <mc:Choice xmlns:p14="http://schemas.microsoft.com/office/powerpoint/2010/main" xmlns="" Requires="p14">
      <p:transition spd="slow" advClick="1" p14:dur="1200">
        <p:wipe dir="l"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TC027011269991">
  <a:themeElements>
    <a:clrScheme name="Custom 101">
      <a:dk1>
        <a:sysClr val="windowText" lastClr="000000"/>
      </a:dk1>
      <a:lt1>
        <a:sysClr val="window" lastClr="FFFFFF"/>
      </a:lt1>
      <a:dk2>
        <a:srgbClr val="000000"/>
      </a:dk2>
      <a:lt2>
        <a:srgbClr val="FFFFFF"/>
      </a:lt2>
      <a:accent1>
        <a:srgbClr val="304269"/>
      </a:accent1>
      <a:accent2>
        <a:srgbClr val="569CA5"/>
      </a:accent2>
      <a:accent3>
        <a:srgbClr val="91BED4"/>
      </a:accent3>
      <a:accent4>
        <a:srgbClr val="485759"/>
      </a:accent4>
      <a:accent5>
        <a:srgbClr val="70CCD8"/>
      </a:accent5>
      <a:accent6>
        <a:srgbClr val="101F41"/>
      </a:accent6>
      <a:hlink>
        <a:srgbClr val="0000FF"/>
      </a:hlink>
      <a:folHlink>
        <a:srgbClr val="800080"/>
      </a:folHlink>
    </a:clrScheme>
    <a:fontScheme name="Aspect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6E481912-5561-4062-B9F5-8AFDC5422BB6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TC027011269991</Template>
  <TotalTime>1378</TotalTime>
  <Words>1345</Words>
  <Application>Microsoft Macintosh PowerPoint</Application>
  <PresentationFormat>Widescreen</PresentationFormat>
  <Paragraphs>182</Paragraphs>
  <Slides>50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50</vt:i4>
      </vt:variant>
    </vt:vector>
  </HeadingPairs>
  <TitlesOfParts>
    <vt:vector size="55" baseType="lpstr">
      <vt:lpstr>Arial</vt:lpstr>
      <vt:lpstr>Calibri</vt:lpstr>
      <vt:lpstr>Corbel</vt:lpstr>
      <vt:lpstr>Verdana</vt:lpstr>
      <vt:lpstr>TC027011269991</vt:lpstr>
      <vt:lpstr>Palliation to Resuscitation; when to treat the palliative patient?</vt:lpstr>
      <vt:lpstr>UK 5 yr survival rates</vt:lpstr>
      <vt:lpstr>UK end-of-life care 'best in world'</vt:lpstr>
      <vt:lpstr>PowerPoint Presentation</vt:lpstr>
      <vt:lpstr>PowerPoint Presentation</vt:lpstr>
      <vt:lpstr>Definition of palliative care</vt:lpstr>
      <vt:lpstr>Definitions </vt:lpstr>
      <vt:lpstr>PowerPoint Presentation</vt:lpstr>
      <vt:lpstr>PowerPoint Presentation</vt:lpstr>
      <vt:lpstr>When is a patient dying?</vt:lpstr>
      <vt:lpstr>PowerPoint Presentation</vt:lpstr>
      <vt:lpstr>Preparing for a natural death</vt:lpstr>
      <vt:lpstr>PowerPoint Presentation</vt:lpstr>
      <vt:lpstr>“If you talk to a man in a language he understands, that goes to his head. If you talk to him in his language, that goes to his heart.”</vt:lpstr>
      <vt:lpstr>Prof of Oncology letter to patient….</vt:lpstr>
      <vt:lpstr>Ethical principles</vt:lpstr>
      <vt:lpstr>When to resuscitate (Not DNACPR)</vt:lpstr>
      <vt:lpstr>When NOT to resuscitate</vt:lpstr>
      <vt:lpstr>We often get it wrong due to…</vt:lpstr>
      <vt:lpstr> Three Case reports</vt:lpstr>
      <vt:lpstr>Case report 1:The need to resuscitate</vt:lpstr>
      <vt:lpstr>PowerPoint Presentation</vt:lpstr>
      <vt:lpstr>PowerPoint Presentation</vt:lpstr>
      <vt:lpstr>PowerPoint Presentation</vt:lpstr>
      <vt:lpstr>Management</vt:lpstr>
      <vt:lpstr>PowerPoint Presentation</vt:lpstr>
      <vt:lpstr>PowerPoint Presentation</vt:lpstr>
      <vt:lpstr>Death’s from NSAID’s</vt:lpstr>
      <vt:lpstr>Why it was appropriate to treat this patient?</vt:lpstr>
      <vt:lpstr>Case report 2: Not to resuscitate</vt:lpstr>
      <vt:lpstr>PowerPoint Presentation</vt:lpstr>
      <vt:lpstr>PowerPoint Presentation</vt:lpstr>
      <vt:lpstr>4.1.12</vt:lpstr>
      <vt:lpstr>Management </vt:lpstr>
      <vt:lpstr>PowerPoint Presentation</vt:lpstr>
      <vt:lpstr>PowerPoint Presentation</vt:lpstr>
      <vt:lpstr>PowerPoint Presentation</vt:lpstr>
      <vt:lpstr>Why NOT appropriate to resuscitate? </vt:lpstr>
      <vt:lpstr>Case 3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Outcome</vt:lpstr>
      <vt:lpstr>PowerPoint Presentation</vt:lpstr>
      <vt:lpstr>PowerPoint Presentation</vt:lpstr>
      <vt:lpstr>PowerPoint Presentation</vt:lpstr>
      <vt:lpstr>PowerPoint Presentation</vt:lpstr>
      <vt:lpstr>Summary: Improving End of Life Care (EOLC)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Palliation to Resuscitation in the terminally ill patient</dc:title>
  <dc:subject/>
  <dc:creator/>
  <cp:keywords/>
  <dc:description/>
  <cp:lastModifiedBy>Herodotou, Nicholas</cp:lastModifiedBy>
  <cp:revision>143</cp:revision>
  <dcterms:modified xsi:type="dcterms:W3CDTF">2019-01-15T16:44:49Z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TC027011269991</vt:lpwstr>
  </property>
</Properties>
</file>