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57" r:id="rId3"/>
    <p:sldId id="258" r:id="rId4"/>
    <p:sldId id="294" r:id="rId5"/>
    <p:sldId id="259" r:id="rId6"/>
    <p:sldId id="274" r:id="rId7"/>
    <p:sldId id="275" r:id="rId8"/>
    <p:sldId id="260" r:id="rId9"/>
    <p:sldId id="261" r:id="rId10"/>
    <p:sldId id="305" r:id="rId11"/>
    <p:sldId id="262" r:id="rId12"/>
    <p:sldId id="293" r:id="rId13"/>
    <p:sldId id="295" r:id="rId14"/>
    <p:sldId id="266" r:id="rId15"/>
    <p:sldId id="304" r:id="rId16"/>
    <p:sldId id="286" r:id="rId17"/>
    <p:sldId id="290" r:id="rId18"/>
    <p:sldId id="287" r:id="rId19"/>
    <p:sldId id="288" r:id="rId20"/>
    <p:sldId id="289" r:id="rId21"/>
    <p:sldId id="264" r:id="rId22"/>
    <p:sldId id="263" r:id="rId23"/>
    <p:sldId id="265" r:id="rId24"/>
    <p:sldId id="303" r:id="rId25"/>
    <p:sldId id="276" r:id="rId26"/>
    <p:sldId id="277" r:id="rId27"/>
    <p:sldId id="268" r:id="rId28"/>
    <p:sldId id="292" r:id="rId29"/>
    <p:sldId id="267" r:id="rId30"/>
    <p:sldId id="269" r:id="rId31"/>
    <p:sldId id="270" r:id="rId32"/>
    <p:sldId id="296" r:id="rId33"/>
    <p:sldId id="297" r:id="rId34"/>
    <p:sldId id="298" r:id="rId35"/>
    <p:sldId id="299" r:id="rId36"/>
    <p:sldId id="300" r:id="rId37"/>
    <p:sldId id="278" r:id="rId38"/>
    <p:sldId id="271" r:id="rId39"/>
    <p:sldId id="279" r:id="rId40"/>
    <p:sldId id="273" r:id="rId41"/>
    <p:sldId id="301" r:id="rId42"/>
    <p:sldId id="302" r:id="rId43"/>
    <p:sldId id="280" r:id="rId44"/>
    <p:sldId id="281" r:id="rId45"/>
    <p:sldId id="282" r:id="rId46"/>
    <p:sldId id="283" r:id="rId47"/>
    <p:sldId id="284" r:id="rId48"/>
    <p:sldId id="28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60"/>
  </p:normalViewPr>
  <p:slideViewPr>
    <p:cSldViewPr>
      <p:cViewPr>
        <p:scale>
          <a:sx n="75" d="100"/>
          <a:sy n="75" d="100"/>
        </p:scale>
        <p:origin x="1008" y="152"/>
      </p:cViewPr>
      <p:guideLst>
        <p:guide orient="horz" pos="2160"/>
        <p:guide pos="2880"/>
      </p:guideLst>
    </p:cSldViewPr>
  </p:slideViewPr>
  <p:notesTextViewPr>
    <p:cViewPr>
      <p:scale>
        <a:sx n="1" d="1"/>
        <a:sy n="1" d="1"/>
      </p:scale>
      <p:origin x="0" y="0"/>
    </p:cViewPr>
  </p:notesTextViewPr>
  <p:sorterViewPr>
    <p:cViewPr>
      <p:scale>
        <a:sx n="100" d="100"/>
        <a:sy n="100" d="100"/>
      </p:scale>
      <p:origin x="0" y="-56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6A8F7-F1B1-4AF6-ABAE-A0B4C8785B10}" type="datetimeFigureOut">
              <a:rPr lang="en-GB" smtClean="0"/>
              <a:t>03/02/2019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DC3454-AFFD-42DF-9C3D-143A3C3C9DDB}" type="slidenum">
              <a:rPr lang="en-GB" smtClean="0"/>
              <a:t>‹#›</a:t>
            </a:fld>
            <a:endParaRPr lang="en-GB"/>
          </a:p>
        </p:txBody>
      </p:sp>
    </p:spTree>
    <p:extLst>
      <p:ext uri="{BB962C8B-B14F-4D97-AF65-F5344CB8AC3E}">
        <p14:creationId xmlns:p14="http://schemas.microsoft.com/office/powerpoint/2010/main" val="1761468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DC3454-AFFD-42DF-9C3D-143A3C3C9DDB}" type="slidenum">
              <a:rPr lang="en-GB" smtClean="0"/>
              <a:t>9</a:t>
            </a:fld>
            <a:endParaRPr lang="en-GB"/>
          </a:p>
        </p:txBody>
      </p:sp>
    </p:spTree>
    <p:extLst>
      <p:ext uri="{BB962C8B-B14F-4D97-AF65-F5344CB8AC3E}">
        <p14:creationId xmlns:p14="http://schemas.microsoft.com/office/powerpoint/2010/main" val="33009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DC3454-AFFD-42DF-9C3D-143A3C3C9DDB}" type="slidenum">
              <a:rPr lang="en-GB" smtClean="0"/>
              <a:t>18</a:t>
            </a:fld>
            <a:endParaRPr lang="en-GB"/>
          </a:p>
        </p:txBody>
      </p:sp>
    </p:spTree>
    <p:extLst>
      <p:ext uri="{BB962C8B-B14F-4D97-AF65-F5344CB8AC3E}">
        <p14:creationId xmlns:p14="http://schemas.microsoft.com/office/powerpoint/2010/main" val="190115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DC3454-AFFD-42DF-9C3D-143A3C3C9DDB}" type="slidenum">
              <a:rPr lang="en-GB" smtClean="0"/>
              <a:t>27</a:t>
            </a:fld>
            <a:endParaRPr lang="en-GB"/>
          </a:p>
        </p:txBody>
      </p:sp>
    </p:spTree>
    <p:extLst>
      <p:ext uri="{BB962C8B-B14F-4D97-AF65-F5344CB8AC3E}">
        <p14:creationId xmlns:p14="http://schemas.microsoft.com/office/powerpoint/2010/main" val="1486566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DC3454-AFFD-42DF-9C3D-143A3C3C9DDB}" type="slidenum">
              <a:rPr lang="en-GB" smtClean="0"/>
              <a:t>32</a:t>
            </a:fld>
            <a:endParaRPr lang="en-GB"/>
          </a:p>
        </p:txBody>
      </p:sp>
    </p:spTree>
    <p:extLst>
      <p:ext uri="{BB962C8B-B14F-4D97-AF65-F5344CB8AC3E}">
        <p14:creationId xmlns:p14="http://schemas.microsoft.com/office/powerpoint/2010/main" val="2712178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A2E61F7-74C2-42DC-9097-741D2D2C0E75}" type="datetimeFigureOut">
              <a:rPr lang="en-GB" smtClean="0"/>
              <a:t>03/02/2019</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58CF2BE-E1F4-470A-8399-803C034E931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2E61F7-74C2-42DC-9097-741D2D2C0E75}" type="datetimeFigureOut">
              <a:rPr lang="en-GB" smtClean="0"/>
              <a:t>03/02/2019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8CF2BE-E1F4-470A-8399-803C034E931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2E61F7-74C2-42DC-9097-741D2D2C0E75}" type="datetimeFigureOut">
              <a:rPr lang="en-GB" smtClean="0"/>
              <a:t>03/02/2019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8CF2BE-E1F4-470A-8399-803C034E931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2E61F7-74C2-42DC-9097-741D2D2C0E75}" type="datetimeFigureOut">
              <a:rPr lang="en-GB" smtClean="0"/>
              <a:t>03/02/2019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8CF2BE-E1F4-470A-8399-803C034E931D}" type="slidenum">
              <a:rPr lang="en-GB" smtClean="0"/>
              <a:t>‹#›</a:t>
            </a:fld>
            <a:endParaRPr lang="en-GB"/>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6A2E61F7-74C2-42DC-9097-741D2D2C0E75}" type="datetimeFigureOut">
              <a:rPr lang="en-GB" smtClean="0"/>
              <a:t>03/02/2019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8CF2BE-E1F4-470A-8399-803C034E931D}"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2E61F7-74C2-42DC-9097-741D2D2C0E75}" type="datetimeFigureOut">
              <a:rPr lang="en-GB" smtClean="0"/>
              <a:t>03/02/2019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8CF2BE-E1F4-470A-8399-803C034E931D}" type="slidenum">
              <a:rPr lang="en-GB" smtClean="0"/>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2E61F7-74C2-42DC-9097-741D2D2C0E75}" type="datetimeFigureOut">
              <a:rPr lang="en-GB" smtClean="0"/>
              <a:t>03/02/2019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8CF2BE-E1F4-470A-8399-803C034E931D}"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A2E61F7-74C2-42DC-9097-741D2D2C0E75}" type="datetimeFigureOut">
              <a:rPr lang="en-GB" smtClean="0"/>
              <a:t>03/02/2019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8CF2BE-E1F4-470A-8399-803C034E931D}" type="slidenum">
              <a:rPr lang="en-GB" smtClean="0"/>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2E61F7-74C2-42DC-9097-741D2D2C0E75}" type="datetimeFigureOut">
              <a:rPr lang="en-GB" smtClean="0"/>
              <a:t>03/02/2019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8CF2BE-E1F4-470A-8399-803C034E931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6A2E61F7-74C2-42DC-9097-741D2D2C0E75}" type="datetimeFigureOut">
              <a:rPr lang="en-GB" smtClean="0"/>
              <a:t>03/02/2019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8CF2BE-E1F4-470A-8399-803C034E931D}"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A2E61F7-74C2-42DC-9097-741D2D2C0E75}" type="datetimeFigureOut">
              <a:rPr lang="en-GB" smtClean="0"/>
              <a:t>03/02/2019</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58CF2BE-E1F4-470A-8399-803C034E931D}"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A2E61F7-74C2-42DC-9097-741D2D2C0E75}" type="datetimeFigureOut">
              <a:rPr lang="en-GB" smtClean="0"/>
              <a:t>03/02/2019</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58CF2BE-E1F4-470A-8399-803C034E931D}"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solidFill>
        </p:spPr>
        <p:txBody>
          <a:bodyPr>
            <a:normAutofit/>
          </a:bodyPr>
          <a:lstStyle/>
          <a:p>
            <a:pPr algn="ctr"/>
            <a:r>
              <a:rPr lang="en-GB" dirty="0">
                <a:solidFill>
                  <a:srgbClr val="FF0000"/>
                </a:solidFill>
              </a:rPr>
              <a:t>Diabetes Mellitus in Primary Care</a:t>
            </a:r>
          </a:p>
        </p:txBody>
      </p:sp>
      <p:sp>
        <p:nvSpPr>
          <p:cNvPr id="3" name="Subtitle 2"/>
          <p:cNvSpPr>
            <a:spLocks noGrp="1"/>
          </p:cNvSpPr>
          <p:nvPr>
            <p:ph type="subTitle" idx="1"/>
          </p:nvPr>
        </p:nvSpPr>
        <p:spPr/>
        <p:txBody>
          <a:bodyPr>
            <a:normAutofit fontScale="25000" lnSpcReduction="20000"/>
          </a:bodyPr>
          <a:lstStyle/>
          <a:p>
            <a:endParaRPr lang="en-GB" dirty="0"/>
          </a:p>
          <a:p>
            <a:endParaRPr lang="en-GB" dirty="0"/>
          </a:p>
          <a:p>
            <a:endParaRPr lang="en-GB" dirty="0"/>
          </a:p>
          <a:p>
            <a:endParaRPr lang="en-GB" dirty="0"/>
          </a:p>
          <a:p>
            <a:endParaRPr lang="en-GB" dirty="0"/>
          </a:p>
          <a:p>
            <a:endParaRPr lang="en-GB" dirty="0"/>
          </a:p>
          <a:p>
            <a:pPr algn="ctr"/>
            <a:endParaRPr lang="en-GB" dirty="0"/>
          </a:p>
          <a:p>
            <a:pPr algn="ctr"/>
            <a:r>
              <a:rPr lang="en-GB" sz="4800" dirty="0">
                <a:solidFill>
                  <a:srgbClr val="FF0000"/>
                </a:solidFill>
              </a:rPr>
              <a:t>Dr A R Ebrahim</a:t>
            </a:r>
          </a:p>
          <a:p>
            <a:pPr algn="ctr"/>
            <a:r>
              <a:rPr lang="en-GB" sz="4800" dirty="0">
                <a:solidFill>
                  <a:srgbClr val="FF0000"/>
                </a:solidFill>
              </a:rPr>
              <a:t>GP with Special Interest in Diabetes</a:t>
            </a:r>
          </a:p>
        </p:txBody>
      </p:sp>
    </p:spTree>
    <p:extLst>
      <p:ext uri="{BB962C8B-B14F-4D97-AF65-F5344CB8AC3E}">
        <p14:creationId xmlns:p14="http://schemas.microsoft.com/office/powerpoint/2010/main" val="2540913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63075E9-8D34-4563-9016-53332C2AFE27}"/>
              </a:ext>
            </a:extLst>
          </p:cNvPr>
          <p:cNvGraphicFramePr>
            <a:graphicFrameLocks noGrp="1"/>
          </p:cNvGraphicFramePr>
          <p:nvPr>
            <p:ph idx="1"/>
            <p:extLst>
              <p:ext uri="{D42A27DB-BD31-4B8C-83A1-F6EECF244321}">
                <p14:modId xmlns:p14="http://schemas.microsoft.com/office/powerpoint/2010/main" val="273854540"/>
              </p:ext>
            </p:extLst>
          </p:nvPr>
        </p:nvGraphicFramePr>
        <p:xfrm>
          <a:off x="1115616" y="1196752"/>
          <a:ext cx="6552729" cy="4841959"/>
        </p:xfrm>
        <a:graphic>
          <a:graphicData uri="http://schemas.openxmlformats.org/drawingml/2006/table">
            <a:tbl>
              <a:tblPr/>
              <a:tblGrid>
                <a:gridCol w="2184243">
                  <a:extLst>
                    <a:ext uri="{9D8B030D-6E8A-4147-A177-3AD203B41FA5}">
                      <a16:colId xmlns:a16="http://schemas.microsoft.com/office/drawing/2014/main" val="677286487"/>
                    </a:ext>
                  </a:extLst>
                </a:gridCol>
                <a:gridCol w="2184243">
                  <a:extLst>
                    <a:ext uri="{9D8B030D-6E8A-4147-A177-3AD203B41FA5}">
                      <a16:colId xmlns:a16="http://schemas.microsoft.com/office/drawing/2014/main" val="2033282424"/>
                    </a:ext>
                  </a:extLst>
                </a:gridCol>
                <a:gridCol w="2184243">
                  <a:extLst>
                    <a:ext uri="{9D8B030D-6E8A-4147-A177-3AD203B41FA5}">
                      <a16:colId xmlns:a16="http://schemas.microsoft.com/office/drawing/2014/main" val="231761991"/>
                    </a:ext>
                  </a:extLst>
                </a:gridCol>
              </a:tblGrid>
              <a:tr h="293418">
                <a:tc>
                  <a:txBody>
                    <a:bodyPr/>
                    <a:lstStyle/>
                    <a:p>
                      <a:r>
                        <a:rPr lang="en-GB" sz="1200" b="1" dirty="0">
                          <a:solidFill>
                            <a:srgbClr val="FF0000"/>
                          </a:solidFill>
                          <a:effectLst/>
                        </a:rPr>
                        <a:t>Diabetes Mellitus</a:t>
                      </a:r>
                    </a:p>
                  </a:txBody>
                  <a:tcPr marL="21055" marR="42110" marT="21055" marB="21055" anchor="ctr">
                    <a:lnL>
                      <a:noFill/>
                    </a:lnL>
                    <a:lnR>
                      <a:noFill/>
                    </a:lnR>
                    <a:lnT>
                      <a:noFill/>
                    </a:lnT>
                    <a:lnB>
                      <a:noFill/>
                    </a:lnB>
                    <a:solidFill>
                      <a:srgbClr val="C2DEF6"/>
                    </a:solidFill>
                  </a:tcPr>
                </a:tc>
                <a:tc>
                  <a:txBody>
                    <a:bodyPr/>
                    <a:lstStyle/>
                    <a:p>
                      <a:endParaRPr lang="en-GB" sz="1200">
                        <a:effectLst/>
                      </a:endParaRPr>
                    </a:p>
                  </a:txBody>
                  <a:tcPr marL="21055" marR="42110" marT="21055" marB="21055" anchor="ctr">
                    <a:lnL>
                      <a:noFill/>
                    </a:lnL>
                    <a:lnR>
                      <a:noFill/>
                    </a:lnR>
                    <a:lnT>
                      <a:noFill/>
                    </a:lnT>
                    <a:lnB>
                      <a:noFill/>
                    </a:lnB>
                    <a:solidFill>
                      <a:srgbClr val="C2DEF6"/>
                    </a:solidFill>
                  </a:tcPr>
                </a:tc>
                <a:tc>
                  <a:txBody>
                    <a:bodyPr/>
                    <a:lstStyle/>
                    <a:p>
                      <a:endParaRPr lang="en-GB" sz="1200">
                        <a:effectLst/>
                      </a:endParaRPr>
                    </a:p>
                  </a:txBody>
                  <a:tcPr marL="21055" marR="42110" marT="21055" marB="21055" anchor="ctr">
                    <a:lnL>
                      <a:noFill/>
                    </a:lnL>
                    <a:lnR>
                      <a:noFill/>
                    </a:lnR>
                    <a:lnT>
                      <a:noFill/>
                    </a:lnT>
                    <a:lnB>
                      <a:noFill/>
                    </a:lnB>
                    <a:solidFill>
                      <a:srgbClr val="C2DEF6"/>
                    </a:solidFill>
                  </a:tcPr>
                </a:tc>
                <a:extLst>
                  <a:ext uri="{0D108BD9-81ED-4DB2-BD59-A6C34878D82A}">
                    <a16:rowId xmlns:a16="http://schemas.microsoft.com/office/drawing/2014/main" val="2751804738"/>
                  </a:ext>
                </a:extLst>
              </a:tr>
              <a:tr h="401379">
                <a:tc>
                  <a:txBody>
                    <a:bodyPr/>
                    <a:lstStyle/>
                    <a:p>
                      <a:r>
                        <a:rPr lang="en-GB" sz="1200">
                          <a:solidFill>
                            <a:srgbClr val="FF0000"/>
                          </a:solidFill>
                          <a:effectLst/>
                        </a:rPr>
                        <a:t>Fasting venous plasma glucose</a:t>
                      </a:r>
                    </a:p>
                  </a:txBody>
                  <a:tcPr marL="21055" marR="42110" marT="21055" marB="21055" anchor="ctr">
                    <a:lnL>
                      <a:noFill/>
                    </a:lnL>
                    <a:lnR>
                      <a:noFill/>
                    </a:lnR>
                    <a:lnT>
                      <a:noFill/>
                    </a:lnT>
                    <a:lnB>
                      <a:noFill/>
                    </a:lnB>
                    <a:solidFill>
                      <a:srgbClr val="FFFFFF"/>
                    </a:solidFill>
                  </a:tcPr>
                </a:tc>
                <a:tc>
                  <a:txBody>
                    <a:bodyPr/>
                    <a:lstStyle/>
                    <a:p>
                      <a:pPr algn="ctr"/>
                      <a:r>
                        <a:rPr lang="en-GB" sz="1200">
                          <a:solidFill>
                            <a:srgbClr val="FF0000"/>
                          </a:solidFill>
                          <a:effectLst/>
                        </a:rPr>
                        <a:t>≥ 7.0 mmol/l</a:t>
                      </a:r>
                    </a:p>
                  </a:txBody>
                  <a:tcPr marL="21055" marR="42110" marT="21055" marB="21055" anchor="ctr">
                    <a:lnL>
                      <a:noFill/>
                    </a:lnL>
                    <a:lnR>
                      <a:noFill/>
                    </a:lnR>
                    <a:lnT>
                      <a:noFill/>
                    </a:lnT>
                    <a:lnB>
                      <a:noFill/>
                    </a:lnB>
                    <a:solidFill>
                      <a:srgbClr val="FFFFFF"/>
                    </a:solidFill>
                  </a:tcPr>
                </a:tc>
                <a:tc>
                  <a:txBody>
                    <a:bodyPr/>
                    <a:lstStyle/>
                    <a:p>
                      <a:pPr algn="ctr"/>
                      <a:r>
                        <a:rPr lang="en-GB" sz="1200">
                          <a:solidFill>
                            <a:srgbClr val="FF0000"/>
                          </a:solidFill>
                          <a:effectLst/>
                        </a:rPr>
                        <a:t>or</a:t>
                      </a:r>
                    </a:p>
                  </a:txBody>
                  <a:tcPr marL="21055" marR="42110" marT="21055" marB="21055" anchor="ctr">
                    <a:lnL>
                      <a:noFill/>
                    </a:lnL>
                    <a:lnR>
                      <a:noFill/>
                    </a:lnR>
                    <a:lnT>
                      <a:noFill/>
                    </a:lnT>
                    <a:lnB>
                      <a:noFill/>
                    </a:lnB>
                    <a:solidFill>
                      <a:srgbClr val="FFFFFF"/>
                    </a:solidFill>
                  </a:tcPr>
                </a:tc>
                <a:extLst>
                  <a:ext uri="{0D108BD9-81ED-4DB2-BD59-A6C34878D82A}">
                    <a16:rowId xmlns:a16="http://schemas.microsoft.com/office/drawing/2014/main" val="2642138633"/>
                  </a:ext>
                </a:extLst>
              </a:tr>
              <a:tr h="401379">
                <a:tc>
                  <a:txBody>
                    <a:bodyPr/>
                    <a:lstStyle/>
                    <a:p>
                      <a:r>
                        <a:rPr lang="en-GB" sz="1200">
                          <a:solidFill>
                            <a:srgbClr val="FF0000"/>
                          </a:solidFill>
                          <a:effectLst/>
                        </a:rPr>
                        <a:t>Random or 2hr post glucose load</a:t>
                      </a:r>
                    </a:p>
                  </a:txBody>
                  <a:tcPr marL="21055" marR="42110" marT="21055" marB="21055" anchor="ctr">
                    <a:lnL>
                      <a:noFill/>
                    </a:lnL>
                    <a:lnR>
                      <a:noFill/>
                    </a:lnR>
                    <a:lnT>
                      <a:noFill/>
                    </a:lnT>
                    <a:lnB>
                      <a:noFill/>
                    </a:lnB>
                    <a:solidFill>
                      <a:srgbClr val="FFFFFF"/>
                    </a:solidFill>
                  </a:tcPr>
                </a:tc>
                <a:tc>
                  <a:txBody>
                    <a:bodyPr/>
                    <a:lstStyle/>
                    <a:p>
                      <a:pPr algn="ctr"/>
                      <a:r>
                        <a:rPr lang="en-GB" sz="1200">
                          <a:solidFill>
                            <a:srgbClr val="FF0000"/>
                          </a:solidFill>
                          <a:effectLst/>
                        </a:rPr>
                        <a:t>≥ 11.1 mmol/l</a:t>
                      </a:r>
                    </a:p>
                  </a:txBody>
                  <a:tcPr marL="21055" marR="42110" marT="21055" marB="21055" anchor="ctr">
                    <a:lnL>
                      <a:noFill/>
                    </a:lnL>
                    <a:lnR>
                      <a:noFill/>
                    </a:lnR>
                    <a:lnT>
                      <a:noFill/>
                    </a:lnT>
                    <a:lnB>
                      <a:noFill/>
                    </a:lnB>
                    <a:solidFill>
                      <a:srgbClr val="FFFFFF"/>
                    </a:solidFill>
                  </a:tcPr>
                </a:tc>
                <a:tc>
                  <a:txBody>
                    <a:bodyPr/>
                    <a:lstStyle/>
                    <a:p>
                      <a:pPr algn="ctr"/>
                      <a:r>
                        <a:rPr lang="en-GB" sz="1200" dirty="0">
                          <a:solidFill>
                            <a:srgbClr val="FF0000"/>
                          </a:solidFill>
                          <a:effectLst/>
                        </a:rPr>
                        <a:t>or both</a:t>
                      </a:r>
                    </a:p>
                  </a:txBody>
                  <a:tcPr marL="21055" marR="42110" marT="21055" marB="21055" anchor="ctr">
                    <a:lnL>
                      <a:noFill/>
                    </a:lnL>
                    <a:lnR>
                      <a:noFill/>
                    </a:lnR>
                    <a:lnT>
                      <a:noFill/>
                    </a:lnT>
                    <a:lnB>
                      <a:noFill/>
                    </a:lnB>
                    <a:solidFill>
                      <a:srgbClr val="FFFFFF"/>
                    </a:solidFill>
                  </a:tcPr>
                </a:tc>
                <a:extLst>
                  <a:ext uri="{0D108BD9-81ED-4DB2-BD59-A6C34878D82A}">
                    <a16:rowId xmlns:a16="http://schemas.microsoft.com/office/drawing/2014/main" val="1886925413"/>
                  </a:ext>
                </a:extLst>
              </a:tr>
              <a:tr h="572143">
                <a:tc>
                  <a:txBody>
                    <a:bodyPr/>
                    <a:lstStyle/>
                    <a:p>
                      <a:r>
                        <a:rPr lang="en-GB" sz="1200" b="1" dirty="0">
                          <a:solidFill>
                            <a:srgbClr val="FF0000"/>
                          </a:solidFill>
                          <a:effectLst/>
                        </a:rPr>
                        <a:t>Non Diabetic Hyperglycaemia (NDH)</a:t>
                      </a:r>
                    </a:p>
                  </a:txBody>
                  <a:tcPr marL="21055" marR="42110" marT="21055" marB="21055" anchor="ctr">
                    <a:lnL>
                      <a:noFill/>
                    </a:lnL>
                    <a:lnR>
                      <a:noFill/>
                    </a:lnR>
                    <a:lnT>
                      <a:noFill/>
                    </a:lnT>
                    <a:lnB>
                      <a:noFill/>
                    </a:lnB>
                    <a:solidFill>
                      <a:srgbClr val="C2DEF6"/>
                    </a:solidFill>
                  </a:tcPr>
                </a:tc>
                <a:tc>
                  <a:txBody>
                    <a:bodyPr/>
                    <a:lstStyle/>
                    <a:p>
                      <a:endParaRPr lang="en-GB" sz="1200">
                        <a:effectLst/>
                      </a:endParaRPr>
                    </a:p>
                  </a:txBody>
                  <a:tcPr marL="21055" marR="42110" marT="21055" marB="21055" anchor="ctr">
                    <a:lnL>
                      <a:noFill/>
                    </a:lnL>
                    <a:lnR>
                      <a:noFill/>
                    </a:lnR>
                    <a:lnT>
                      <a:noFill/>
                    </a:lnT>
                    <a:lnB>
                      <a:noFill/>
                    </a:lnB>
                    <a:solidFill>
                      <a:srgbClr val="C2DEF6"/>
                    </a:solidFill>
                  </a:tcPr>
                </a:tc>
                <a:tc>
                  <a:txBody>
                    <a:bodyPr/>
                    <a:lstStyle/>
                    <a:p>
                      <a:endParaRPr lang="en-GB" sz="1200">
                        <a:effectLst/>
                      </a:endParaRPr>
                    </a:p>
                  </a:txBody>
                  <a:tcPr marL="21055" marR="42110" marT="21055" marB="21055" anchor="ctr">
                    <a:lnL>
                      <a:noFill/>
                    </a:lnL>
                    <a:lnR>
                      <a:noFill/>
                    </a:lnR>
                    <a:lnT>
                      <a:noFill/>
                    </a:lnT>
                    <a:lnB>
                      <a:noFill/>
                    </a:lnB>
                    <a:solidFill>
                      <a:srgbClr val="C2DEF6"/>
                    </a:solidFill>
                  </a:tcPr>
                </a:tc>
                <a:extLst>
                  <a:ext uri="{0D108BD9-81ED-4DB2-BD59-A6C34878D82A}">
                    <a16:rowId xmlns:a16="http://schemas.microsoft.com/office/drawing/2014/main" val="484976028"/>
                  </a:ext>
                </a:extLst>
              </a:tr>
              <a:tr h="395023">
                <a:tc>
                  <a:txBody>
                    <a:bodyPr/>
                    <a:lstStyle/>
                    <a:p>
                      <a:r>
                        <a:rPr lang="en-GB" sz="1200">
                          <a:solidFill>
                            <a:srgbClr val="FF0000"/>
                          </a:solidFill>
                          <a:effectLst/>
                        </a:rPr>
                        <a:t>Fasting blood glucose</a:t>
                      </a:r>
                    </a:p>
                  </a:txBody>
                  <a:tcPr marL="21055" marR="42110" marT="21055" marB="21055" anchor="ctr">
                    <a:lnL>
                      <a:noFill/>
                    </a:lnL>
                    <a:lnR>
                      <a:noFill/>
                    </a:lnR>
                    <a:lnT>
                      <a:noFill/>
                    </a:lnT>
                    <a:lnB>
                      <a:noFill/>
                    </a:lnB>
                    <a:solidFill>
                      <a:srgbClr val="FFFFFF"/>
                    </a:solidFill>
                  </a:tcPr>
                </a:tc>
                <a:tc>
                  <a:txBody>
                    <a:bodyPr/>
                    <a:lstStyle/>
                    <a:p>
                      <a:pPr algn="ctr"/>
                      <a:r>
                        <a:rPr lang="en-GB" sz="1200" dirty="0">
                          <a:solidFill>
                            <a:srgbClr val="FF0000"/>
                          </a:solidFill>
                          <a:effectLst/>
                        </a:rPr>
                        <a:t>5.5-6.9 mmol/l</a:t>
                      </a:r>
                    </a:p>
                  </a:txBody>
                  <a:tcPr marL="21055" marR="42110" marT="21055" marB="21055" anchor="ctr">
                    <a:lnL>
                      <a:noFill/>
                    </a:lnL>
                    <a:lnR>
                      <a:noFill/>
                    </a:lnR>
                    <a:lnT>
                      <a:noFill/>
                    </a:lnT>
                    <a:lnB>
                      <a:noFill/>
                    </a:lnB>
                    <a:solidFill>
                      <a:srgbClr val="FFFFFF"/>
                    </a:solidFill>
                  </a:tcPr>
                </a:tc>
                <a:tc>
                  <a:txBody>
                    <a:bodyPr/>
                    <a:lstStyle/>
                    <a:p>
                      <a:pPr algn="ctr"/>
                      <a:r>
                        <a:rPr lang="en-GB" sz="1200">
                          <a:solidFill>
                            <a:srgbClr val="FF0000"/>
                          </a:solidFill>
                          <a:effectLst/>
                        </a:rPr>
                        <a:t>or</a:t>
                      </a:r>
                    </a:p>
                  </a:txBody>
                  <a:tcPr marL="21055" marR="42110" marT="21055" marB="21055" anchor="ctr">
                    <a:lnL>
                      <a:noFill/>
                    </a:lnL>
                    <a:lnR>
                      <a:noFill/>
                    </a:lnR>
                    <a:lnT>
                      <a:noFill/>
                    </a:lnT>
                    <a:lnB>
                      <a:noFill/>
                    </a:lnB>
                    <a:solidFill>
                      <a:srgbClr val="FFFFFF"/>
                    </a:solidFill>
                  </a:tcPr>
                </a:tc>
                <a:extLst>
                  <a:ext uri="{0D108BD9-81ED-4DB2-BD59-A6C34878D82A}">
                    <a16:rowId xmlns:a16="http://schemas.microsoft.com/office/drawing/2014/main" val="403613728"/>
                  </a:ext>
                </a:extLst>
              </a:tr>
              <a:tr h="221410">
                <a:tc>
                  <a:txBody>
                    <a:bodyPr/>
                    <a:lstStyle/>
                    <a:p>
                      <a:r>
                        <a:rPr lang="en-GB" sz="1200">
                          <a:solidFill>
                            <a:srgbClr val="FF0000"/>
                          </a:solidFill>
                          <a:effectLst/>
                        </a:rPr>
                        <a:t>HbA1c</a:t>
                      </a:r>
                    </a:p>
                  </a:txBody>
                  <a:tcPr marL="21055" marR="42110" marT="21055" marB="21055" anchor="ctr">
                    <a:lnL>
                      <a:noFill/>
                    </a:lnL>
                    <a:lnR>
                      <a:noFill/>
                    </a:lnR>
                    <a:lnT>
                      <a:noFill/>
                    </a:lnT>
                    <a:lnB>
                      <a:noFill/>
                    </a:lnB>
                    <a:solidFill>
                      <a:srgbClr val="FFFFFF"/>
                    </a:solidFill>
                  </a:tcPr>
                </a:tc>
                <a:tc>
                  <a:txBody>
                    <a:bodyPr/>
                    <a:lstStyle/>
                    <a:p>
                      <a:pPr algn="ctr"/>
                      <a:r>
                        <a:rPr lang="en-GB" sz="1200">
                          <a:solidFill>
                            <a:srgbClr val="FF0000"/>
                          </a:solidFill>
                          <a:effectLst/>
                        </a:rPr>
                        <a:t>42-47 mmol/mol</a:t>
                      </a:r>
                    </a:p>
                  </a:txBody>
                  <a:tcPr marL="21055" marR="42110" marT="21055" marB="21055" anchor="ctr">
                    <a:lnL>
                      <a:noFill/>
                    </a:lnL>
                    <a:lnR>
                      <a:noFill/>
                    </a:lnR>
                    <a:lnT>
                      <a:noFill/>
                    </a:lnT>
                    <a:lnB>
                      <a:noFill/>
                    </a:lnB>
                    <a:solidFill>
                      <a:srgbClr val="FFFFFF"/>
                    </a:solidFill>
                  </a:tcPr>
                </a:tc>
                <a:tc>
                  <a:txBody>
                    <a:bodyPr/>
                    <a:lstStyle/>
                    <a:p>
                      <a:r>
                        <a:rPr lang="en-GB" sz="1200">
                          <a:solidFill>
                            <a:srgbClr val="FF0000"/>
                          </a:solidFill>
                          <a:effectLst/>
                        </a:rPr>
                        <a:t>or both</a:t>
                      </a:r>
                    </a:p>
                  </a:txBody>
                  <a:tcPr marL="21055" marR="42110" marT="21055" marB="21055" anchor="ctr">
                    <a:lnL>
                      <a:noFill/>
                    </a:lnL>
                    <a:lnR>
                      <a:noFill/>
                    </a:lnR>
                    <a:lnT>
                      <a:noFill/>
                    </a:lnT>
                    <a:lnB>
                      <a:noFill/>
                    </a:lnB>
                    <a:solidFill>
                      <a:srgbClr val="FFFFFF"/>
                    </a:solidFill>
                  </a:tcPr>
                </a:tc>
                <a:extLst>
                  <a:ext uri="{0D108BD9-81ED-4DB2-BD59-A6C34878D82A}">
                    <a16:rowId xmlns:a16="http://schemas.microsoft.com/office/drawing/2014/main" val="2622630221"/>
                  </a:ext>
                </a:extLst>
              </a:tr>
              <a:tr h="401379">
                <a:tc>
                  <a:txBody>
                    <a:bodyPr/>
                    <a:lstStyle/>
                    <a:p>
                      <a:r>
                        <a:rPr lang="en-GB" sz="1200" b="1">
                          <a:solidFill>
                            <a:srgbClr val="FF0000"/>
                          </a:solidFill>
                          <a:effectLst/>
                        </a:rPr>
                        <a:t>Impaired Glucose Tolerance (IGT)</a:t>
                      </a:r>
                    </a:p>
                  </a:txBody>
                  <a:tcPr marL="21055" marR="42110" marT="21055" marB="21055" anchor="ctr">
                    <a:lnL>
                      <a:noFill/>
                    </a:lnL>
                    <a:lnR>
                      <a:noFill/>
                    </a:lnR>
                    <a:lnT>
                      <a:noFill/>
                    </a:lnT>
                    <a:lnB>
                      <a:noFill/>
                    </a:lnB>
                    <a:solidFill>
                      <a:srgbClr val="C2DEF6"/>
                    </a:solidFill>
                  </a:tcPr>
                </a:tc>
                <a:tc>
                  <a:txBody>
                    <a:bodyPr/>
                    <a:lstStyle/>
                    <a:p>
                      <a:endParaRPr lang="en-GB" sz="1200">
                        <a:solidFill>
                          <a:srgbClr val="FF0000"/>
                        </a:solidFill>
                        <a:effectLst/>
                      </a:endParaRPr>
                    </a:p>
                  </a:txBody>
                  <a:tcPr marL="21055" marR="42110" marT="21055" marB="21055" anchor="ctr">
                    <a:lnL>
                      <a:noFill/>
                    </a:lnL>
                    <a:lnR>
                      <a:noFill/>
                    </a:lnR>
                    <a:lnT>
                      <a:noFill/>
                    </a:lnT>
                    <a:lnB>
                      <a:noFill/>
                    </a:lnB>
                    <a:solidFill>
                      <a:srgbClr val="C2DEF6"/>
                    </a:solidFill>
                  </a:tcPr>
                </a:tc>
                <a:tc>
                  <a:txBody>
                    <a:bodyPr/>
                    <a:lstStyle/>
                    <a:p>
                      <a:endParaRPr lang="en-GB" sz="1200">
                        <a:solidFill>
                          <a:srgbClr val="FF0000"/>
                        </a:solidFill>
                        <a:effectLst/>
                      </a:endParaRPr>
                    </a:p>
                  </a:txBody>
                  <a:tcPr marL="21055" marR="42110" marT="21055" marB="21055" anchor="ctr">
                    <a:lnL>
                      <a:noFill/>
                    </a:lnL>
                    <a:lnR>
                      <a:noFill/>
                    </a:lnR>
                    <a:lnT>
                      <a:noFill/>
                    </a:lnT>
                    <a:lnB>
                      <a:noFill/>
                    </a:lnB>
                    <a:solidFill>
                      <a:srgbClr val="C2DEF6"/>
                    </a:solidFill>
                  </a:tcPr>
                </a:tc>
                <a:extLst>
                  <a:ext uri="{0D108BD9-81ED-4DB2-BD59-A6C34878D82A}">
                    <a16:rowId xmlns:a16="http://schemas.microsoft.com/office/drawing/2014/main" val="135833609"/>
                  </a:ext>
                </a:extLst>
              </a:tr>
              <a:tr h="395023">
                <a:tc>
                  <a:txBody>
                    <a:bodyPr/>
                    <a:lstStyle/>
                    <a:p>
                      <a:r>
                        <a:rPr lang="en-GB" sz="1200">
                          <a:solidFill>
                            <a:srgbClr val="FF0000"/>
                          </a:solidFill>
                          <a:effectLst/>
                        </a:rPr>
                        <a:t>Fasting (if measured)</a:t>
                      </a:r>
                    </a:p>
                  </a:txBody>
                  <a:tcPr marL="21055" marR="42110" marT="21055" marB="21055" anchor="ctr">
                    <a:lnL>
                      <a:noFill/>
                    </a:lnL>
                    <a:lnR>
                      <a:noFill/>
                    </a:lnR>
                    <a:lnT>
                      <a:noFill/>
                    </a:lnT>
                    <a:lnB>
                      <a:noFill/>
                    </a:lnB>
                    <a:solidFill>
                      <a:srgbClr val="FFFFFF"/>
                    </a:solidFill>
                  </a:tcPr>
                </a:tc>
                <a:tc>
                  <a:txBody>
                    <a:bodyPr/>
                    <a:lstStyle/>
                    <a:p>
                      <a:pPr algn="ctr"/>
                      <a:r>
                        <a:rPr lang="en-GB" sz="1200">
                          <a:solidFill>
                            <a:srgbClr val="FF0000"/>
                          </a:solidFill>
                          <a:effectLst/>
                        </a:rPr>
                        <a:t>&lt; 7.0 mmol/l</a:t>
                      </a:r>
                    </a:p>
                  </a:txBody>
                  <a:tcPr marL="21055" marR="42110" marT="21055" marB="21055" anchor="ctr">
                    <a:lnL>
                      <a:noFill/>
                    </a:lnL>
                    <a:lnR>
                      <a:noFill/>
                    </a:lnR>
                    <a:lnT>
                      <a:noFill/>
                    </a:lnT>
                    <a:lnB>
                      <a:noFill/>
                    </a:lnB>
                    <a:solidFill>
                      <a:srgbClr val="FFFFFF"/>
                    </a:solidFill>
                  </a:tcPr>
                </a:tc>
                <a:tc>
                  <a:txBody>
                    <a:bodyPr/>
                    <a:lstStyle/>
                    <a:p>
                      <a:pPr algn="ctr"/>
                      <a:r>
                        <a:rPr lang="en-GB" sz="1200">
                          <a:solidFill>
                            <a:srgbClr val="FF0000"/>
                          </a:solidFill>
                          <a:effectLst/>
                        </a:rPr>
                        <a:t>and</a:t>
                      </a:r>
                    </a:p>
                  </a:txBody>
                  <a:tcPr marL="21055" marR="42110" marT="21055" marB="21055" anchor="ctr">
                    <a:lnL>
                      <a:noFill/>
                    </a:lnL>
                    <a:lnR>
                      <a:noFill/>
                    </a:lnR>
                    <a:lnT>
                      <a:noFill/>
                    </a:lnT>
                    <a:lnB>
                      <a:noFill/>
                    </a:lnB>
                    <a:solidFill>
                      <a:srgbClr val="FFFFFF"/>
                    </a:solidFill>
                  </a:tcPr>
                </a:tc>
                <a:extLst>
                  <a:ext uri="{0D108BD9-81ED-4DB2-BD59-A6C34878D82A}">
                    <a16:rowId xmlns:a16="http://schemas.microsoft.com/office/drawing/2014/main" val="3699155641"/>
                  </a:ext>
                </a:extLst>
              </a:tr>
              <a:tr h="401379">
                <a:tc>
                  <a:txBody>
                    <a:bodyPr/>
                    <a:lstStyle/>
                    <a:p>
                      <a:r>
                        <a:rPr lang="en-GB" sz="1200">
                          <a:solidFill>
                            <a:srgbClr val="FF0000"/>
                          </a:solidFill>
                          <a:effectLst/>
                        </a:rPr>
                        <a:t>2hr</a:t>
                      </a:r>
                    </a:p>
                  </a:txBody>
                  <a:tcPr marL="21055" marR="42110" marT="21055" marB="21055" anchor="ctr">
                    <a:lnL>
                      <a:noFill/>
                    </a:lnL>
                    <a:lnR>
                      <a:noFill/>
                    </a:lnR>
                    <a:lnT>
                      <a:noFill/>
                    </a:lnT>
                    <a:lnB>
                      <a:noFill/>
                    </a:lnB>
                    <a:solidFill>
                      <a:srgbClr val="FFFFFF"/>
                    </a:solidFill>
                  </a:tcPr>
                </a:tc>
                <a:tc>
                  <a:txBody>
                    <a:bodyPr/>
                    <a:lstStyle/>
                    <a:p>
                      <a:pPr algn="ctr"/>
                      <a:r>
                        <a:rPr lang="en-GB" sz="1200">
                          <a:solidFill>
                            <a:srgbClr val="FF0000"/>
                          </a:solidFill>
                          <a:effectLst/>
                        </a:rPr>
                        <a:t>≥ 7.8 mmol/l and ≤ 11.0 mmol/l</a:t>
                      </a:r>
                    </a:p>
                  </a:txBody>
                  <a:tcPr marL="21055" marR="42110" marT="21055" marB="21055" anchor="ctr">
                    <a:lnL>
                      <a:noFill/>
                    </a:lnL>
                    <a:lnR>
                      <a:noFill/>
                    </a:lnR>
                    <a:lnT>
                      <a:noFill/>
                    </a:lnT>
                    <a:lnB>
                      <a:noFill/>
                    </a:lnB>
                    <a:solidFill>
                      <a:srgbClr val="FFFFFF"/>
                    </a:solidFill>
                  </a:tcPr>
                </a:tc>
                <a:tc>
                  <a:txBody>
                    <a:bodyPr/>
                    <a:lstStyle/>
                    <a:p>
                      <a:endParaRPr lang="en-GB" sz="1200">
                        <a:solidFill>
                          <a:srgbClr val="FF0000"/>
                        </a:solidFill>
                        <a:effectLst/>
                      </a:endParaRPr>
                    </a:p>
                  </a:txBody>
                  <a:tcPr marL="21055" marR="42110" marT="21055" marB="21055" anchor="ctr">
                    <a:lnL>
                      <a:noFill/>
                    </a:lnL>
                    <a:lnR>
                      <a:noFill/>
                    </a:lnR>
                    <a:lnT>
                      <a:noFill/>
                    </a:lnT>
                    <a:lnB>
                      <a:noFill/>
                    </a:lnB>
                    <a:solidFill>
                      <a:srgbClr val="FFFFFF"/>
                    </a:solidFill>
                  </a:tcPr>
                </a:tc>
                <a:extLst>
                  <a:ext uri="{0D108BD9-81ED-4DB2-BD59-A6C34878D82A}">
                    <a16:rowId xmlns:a16="http://schemas.microsoft.com/office/drawing/2014/main" val="2991192177"/>
                  </a:ext>
                </a:extLst>
              </a:tr>
              <a:tr h="401379">
                <a:tc>
                  <a:txBody>
                    <a:bodyPr/>
                    <a:lstStyle/>
                    <a:p>
                      <a:r>
                        <a:rPr lang="en-GB" sz="1200" b="1">
                          <a:solidFill>
                            <a:srgbClr val="FF0000"/>
                          </a:solidFill>
                          <a:effectLst/>
                        </a:rPr>
                        <a:t>Impaired Fasting Glucose (IFG)</a:t>
                      </a:r>
                    </a:p>
                  </a:txBody>
                  <a:tcPr marL="21055" marR="42110" marT="21055" marB="21055" anchor="ctr">
                    <a:lnL>
                      <a:noFill/>
                    </a:lnL>
                    <a:lnR>
                      <a:noFill/>
                    </a:lnR>
                    <a:lnT>
                      <a:noFill/>
                    </a:lnT>
                    <a:lnB>
                      <a:noFill/>
                    </a:lnB>
                    <a:solidFill>
                      <a:srgbClr val="C2DEF6"/>
                    </a:solidFill>
                  </a:tcPr>
                </a:tc>
                <a:tc>
                  <a:txBody>
                    <a:bodyPr/>
                    <a:lstStyle/>
                    <a:p>
                      <a:endParaRPr lang="en-GB" sz="1200">
                        <a:solidFill>
                          <a:srgbClr val="FF0000"/>
                        </a:solidFill>
                        <a:effectLst/>
                      </a:endParaRPr>
                    </a:p>
                  </a:txBody>
                  <a:tcPr marL="21055" marR="42110" marT="21055" marB="21055" anchor="ctr">
                    <a:lnL>
                      <a:noFill/>
                    </a:lnL>
                    <a:lnR>
                      <a:noFill/>
                    </a:lnR>
                    <a:lnT>
                      <a:noFill/>
                    </a:lnT>
                    <a:lnB>
                      <a:noFill/>
                    </a:lnB>
                    <a:solidFill>
                      <a:srgbClr val="C2DEF6"/>
                    </a:solidFill>
                  </a:tcPr>
                </a:tc>
                <a:tc>
                  <a:txBody>
                    <a:bodyPr/>
                    <a:lstStyle/>
                    <a:p>
                      <a:endParaRPr lang="en-GB" sz="1200">
                        <a:solidFill>
                          <a:srgbClr val="FF0000"/>
                        </a:solidFill>
                        <a:effectLst/>
                      </a:endParaRPr>
                    </a:p>
                  </a:txBody>
                  <a:tcPr marL="21055" marR="42110" marT="21055" marB="21055" anchor="ctr">
                    <a:lnL>
                      <a:noFill/>
                    </a:lnL>
                    <a:lnR>
                      <a:noFill/>
                    </a:lnR>
                    <a:lnT>
                      <a:noFill/>
                    </a:lnT>
                    <a:lnB>
                      <a:noFill/>
                    </a:lnB>
                    <a:solidFill>
                      <a:srgbClr val="C2DEF6"/>
                    </a:solidFill>
                  </a:tcPr>
                </a:tc>
                <a:extLst>
                  <a:ext uri="{0D108BD9-81ED-4DB2-BD59-A6C34878D82A}">
                    <a16:rowId xmlns:a16="http://schemas.microsoft.com/office/drawing/2014/main" val="2210932329"/>
                  </a:ext>
                </a:extLst>
              </a:tr>
              <a:tr h="678494">
                <a:tc>
                  <a:txBody>
                    <a:bodyPr/>
                    <a:lstStyle/>
                    <a:p>
                      <a:r>
                        <a:rPr lang="en-GB" sz="1200">
                          <a:solidFill>
                            <a:srgbClr val="FF0000"/>
                          </a:solidFill>
                          <a:effectLst/>
                        </a:rPr>
                        <a:t>Fasting</a:t>
                      </a:r>
                    </a:p>
                  </a:txBody>
                  <a:tcPr marL="21055" marR="42110" marT="21055" marB="21055" anchor="ctr">
                    <a:lnL>
                      <a:noFill/>
                    </a:lnL>
                    <a:lnR>
                      <a:noFill/>
                    </a:lnR>
                    <a:lnT>
                      <a:noFill/>
                    </a:lnT>
                    <a:lnB>
                      <a:noFill/>
                    </a:lnB>
                    <a:solidFill>
                      <a:srgbClr val="FFFFFF"/>
                    </a:solidFill>
                  </a:tcPr>
                </a:tc>
                <a:tc>
                  <a:txBody>
                    <a:bodyPr/>
                    <a:lstStyle/>
                    <a:p>
                      <a:pPr algn="ctr"/>
                      <a:r>
                        <a:rPr lang="en-GB" sz="1200">
                          <a:solidFill>
                            <a:srgbClr val="FF0000"/>
                          </a:solidFill>
                          <a:effectLst/>
                        </a:rPr>
                        <a:t>≥ 6.1 mmol/l and &lt;7.0 mmol/l</a:t>
                      </a:r>
                    </a:p>
                  </a:txBody>
                  <a:tcPr marL="21055" marR="42110" marT="21055" marB="21055" anchor="ctr">
                    <a:lnL>
                      <a:noFill/>
                    </a:lnL>
                    <a:lnR>
                      <a:noFill/>
                    </a:lnR>
                    <a:lnT>
                      <a:noFill/>
                    </a:lnT>
                    <a:lnB>
                      <a:noFill/>
                    </a:lnB>
                    <a:solidFill>
                      <a:srgbClr val="FFFFFF"/>
                    </a:solidFill>
                  </a:tcPr>
                </a:tc>
                <a:tc>
                  <a:txBody>
                    <a:bodyPr/>
                    <a:lstStyle/>
                    <a:p>
                      <a:pPr algn="ctr"/>
                      <a:r>
                        <a:rPr lang="en-GB" sz="1200" dirty="0">
                          <a:solidFill>
                            <a:srgbClr val="FF0000"/>
                          </a:solidFill>
                          <a:effectLst/>
                        </a:rPr>
                        <a:t>and</a:t>
                      </a:r>
                    </a:p>
                  </a:txBody>
                  <a:tcPr marL="21055" marR="42110" marT="21055" marB="21055" anchor="ctr">
                    <a:lnL>
                      <a:noFill/>
                    </a:lnL>
                    <a:lnR>
                      <a:noFill/>
                    </a:lnR>
                    <a:lnT>
                      <a:noFill/>
                    </a:lnT>
                    <a:lnB>
                      <a:noFill/>
                    </a:lnB>
                    <a:solidFill>
                      <a:srgbClr val="FFFFFF"/>
                    </a:solidFill>
                  </a:tcPr>
                </a:tc>
                <a:extLst>
                  <a:ext uri="{0D108BD9-81ED-4DB2-BD59-A6C34878D82A}">
                    <a16:rowId xmlns:a16="http://schemas.microsoft.com/office/drawing/2014/main" val="903583095"/>
                  </a:ext>
                </a:extLst>
              </a:tr>
              <a:tr h="239643">
                <a:tc>
                  <a:txBody>
                    <a:bodyPr/>
                    <a:lstStyle/>
                    <a:p>
                      <a:r>
                        <a:rPr lang="en-GB" sz="1200">
                          <a:solidFill>
                            <a:srgbClr val="FF0000"/>
                          </a:solidFill>
                          <a:effectLst/>
                        </a:rPr>
                        <a:t>2hr (if measured)</a:t>
                      </a:r>
                    </a:p>
                  </a:txBody>
                  <a:tcPr marL="21055" marR="42110" marT="21055" marB="21055" anchor="ctr">
                    <a:lnL>
                      <a:noFill/>
                    </a:lnL>
                    <a:lnR>
                      <a:noFill/>
                    </a:lnR>
                    <a:lnT>
                      <a:noFill/>
                    </a:lnT>
                    <a:lnB>
                      <a:noFill/>
                    </a:lnB>
                    <a:solidFill>
                      <a:srgbClr val="FFFFFF"/>
                    </a:solidFill>
                  </a:tcPr>
                </a:tc>
                <a:tc>
                  <a:txBody>
                    <a:bodyPr/>
                    <a:lstStyle/>
                    <a:p>
                      <a:pPr algn="ctr"/>
                      <a:r>
                        <a:rPr lang="en-GB" sz="1200" dirty="0">
                          <a:solidFill>
                            <a:srgbClr val="FF0000"/>
                          </a:solidFill>
                          <a:effectLst/>
                        </a:rPr>
                        <a:t>&lt; 7.8 mmol/l</a:t>
                      </a:r>
                    </a:p>
                  </a:txBody>
                  <a:tcPr marL="21055" marR="42110" marT="21055" marB="21055" anchor="ctr">
                    <a:lnL>
                      <a:noFill/>
                    </a:lnL>
                    <a:lnR>
                      <a:noFill/>
                    </a:lnR>
                    <a:lnT>
                      <a:noFill/>
                    </a:lnT>
                    <a:lnB>
                      <a:noFill/>
                    </a:lnB>
                    <a:solidFill>
                      <a:srgbClr val="FFFFFF"/>
                    </a:solidFill>
                  </a:tcPr>
                </a:tc>
                <a:tc>
                  <a:txBody>
                    <a:bodyPr/>
                    <a:lstStyle/>
                    <a:p>
                      <a:endParaRPr lang="en-GB" sz="1200" dirty="0"/>
                    </a:p>
                  </a:txBody>
                  <a:tcPr marL="60638" marR="60638" marT="30319" marB="30319">
                    <a:lnL>
                      <a:noFill/>
                    </a:lnL>
                    <a:lnT>
                      <a:noFill/>
                    </a:lnT>
                  </a:tcPr>
                </a:tc>
                <a:extLst>
                  <a:ext uri="{0D108BD9-81ED-4DB2-BD59-A6C34878D82A}">
                    <a16:rowId xmlns:a16="http://schemas.microsoft.com/office/drawing/2014/main" val="154223913"/>
                  </a:ext>
                </a:extLst>
              </a:tr>
            </a:tbl>
          </a:graphicData>
        </a:graphic>
      </p:graphicFrame>
      <p:sp>
        <p:nvSpPr>
          <p:cNvPr id="3" name="Title 2">
            <a:extLst>
              <a:ext uri="{FF2B5EF4-FFF2-40B4-BE49-F238E27FC236}">
                <a16:creationId xmlns:a16="http://schemas.microsoft.com/office/drawing/2014/main" id="{A1BD39CC-D728-4DFB-B475-30593F122E08}"/>
              </a:ext>
            </a:extLst>
          </p:cNvPr>
          <p:cNvSpPr>
            <a:spLocks noGrp="1"/>
          </p:cNvSpPr>
          <p:nvPr>
            <p:ph type="title"/>
          </p:nvPr>
        </p:nvSpPr>
        <p:spPr/>
        <p:txBody>
          <a:bodyPr/>
          <a:lstStyle/>
          <a:p>
            <a:pPr algn="ctr"/>
            <a:r>
              <a:rPr lang="en-GB" dirty="0">
                <a:solidFill>
                  <a:srgbClr val="FF0000"/>
                </a:solidFill>
              </a:rPr>
              <a:t>Diagnostic Criteria</a:t>
            </a:r>
          </a:p>
        </p:txBody>
      </p:sp>
    </p:spTree>
    <p:extLst>
      <p:ext uri="{BB962C8B-B14F-4D97-AF65-F5344CB8AC3E}">
        <p14:creationId xmlns:p14="http://schemas.microsoft.com/office/powerpoint/2010/main" val="4230584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chemeClr val="accent1"/>
            </a:solidFill>
          </a:ln>
        </p:spPr>
        <p:txBody>
          <a:bodyPr>
            <a:normAutofit/>
          </a:bodyPr>
          <a:lstStyle/>
          <a:p>
            <a:endParaRPr lang="en-GB" sz="1800" dirty="0">
              <a:solidFill>
                <a:srgbClr val="FF0000"/>
              </a:solidFill>
            </a:endParaRPr>
          </a:p>
          <a:p>
            <a:endParaRPr lang="en-GB" sz="1800" dirty="0">
              <a:solidFill>
                <a:srgbClr val="FF0000"/>
              </a:solidFill>
            </a:endParaRPr>
          </a:p>
          <a:p>
            <a:r>
              <a:rPr lang="en-GB" sz="1800" dirty="0">
                <a:solidFill>
                  <a:srgbClr val="FF0000"/>
                </a:solidFill>
              </a:rPr>
              <a:t>Requires 1 abnormal glucose if symptomatic (osmotic symptoms)</a:t>
            </a:r>
          </a:p>
          <a:p>
            <a:r>
              <a:rPr lang="en-GB" sz="1800" dirty="0">
                <a:solidFill>
                  <a:srgbClr val="FF0000"/>
                </a:solidFill>
              </a:rPr>
              <a:t>Requires 2 abnormal glucose if asymptomatic</a:t>
            </a:r>
          </a:p>
          <a:p>
            <a:endParaRPr lang="en-GB" sz="1800" dirty="0">
              <a:solidFill>
                <a:srgbClr val="FF0000"/>
              </a:solidFill>
            </a:endParaRPr>
          </a:p>
          <a:p>
            <a:r>
              <a:rPr lang="en-GB" sz="1800" dirty="0">
                <a:solidFill>
                  <a:srgbClr val="FF0000"/>
                </a:solidFill>
              </a:rPr>
              <a:t>Fasting Plasma Glucose (FPG) ≥ to 7mmol/l 	OR</a:t>
            </a:r>
          </a:p>
          <a:p>
            <a:endParaRPr lang="en-GB" sz="1800" dirty="0">
              <a:solidFill>
                <a:srgbClr val="FF0000"/>
              </a:solidFill>
            </a:endParaRPr>
          </a:p>
          <a:p>
            <a:r>
              <a:rPr lang="en-GB" sz="1800" dirty="0">
                <a:solidFill>
                  <a:srgbClr val="FF0000"/>
                </a:solidFill>
              </a:rPr>
              <a:t>2hr post glucose load ≥ equal to 11.1 mmol/l OR</a:t>
            </a:r>
          </a:p>
          <a:p>
            <a:endParaRPr lang="en-GB" sz="1800" dirty="0">
              <a:solidFill>
                <a:srgbClr val="FF0000"/>
              </a:solidFill>
            </a:endParaRPr>
          </a:p>
          <a:p>
            <a:r>
              <a:rPr lang="en-GB" sz="1800" dirty="0">
                <a:solidFill>
                  <a:srgbClr val="FF0000"/>
                </a:solidFill>
              </a:rPr>
              <a:t>HbA1c ≥ 48mmol/</a:t>
            </a:r>
            <a:r>
              <a:rPr lang="en-GB" sz="1800" dirty="0" err="1">
                <a:solidFill>
                  <a:srgbClr val="FF0000"/>
                </a:solidFill>
              </a:rPr>
              <a:t>mol</a:t>
            </a:r>
            <a:r>
              <a:rPr lang="en-GB" sz="1800" dirty="0">
                <a:solidFill>
                  <a:srgbClr val="FF0000"/>
                </a:solidFill>
              </a:rPr>
              <a:t> (6.5%)</a:t>
            </a:r>
          </a:p>
          <a:p>
            <a:endParaRPr lang="en-GB" sz="1800" dirty="0">
              <a:solidFill>
                <a:srgbClr val="FF0000"/>
              </a:solidFill>
            </a:endParaRPr>
          </a:p>
          <a:p>
            <a:endParaRPr lang="en-GB" sz="1800" dirty="0">
              <a:solidFill>
                <a:srgbClr val="FF0000"/>
              </a:solidFill>
            </a:endParaRPr>
          </a:p>
          <a:p>
            <a:endParaRPr lang="en-GB" sz="1400" dirty="0">
              <a:solidFill>
                <a:srgbClr val="FF0000"/>
              </a:solidFill>
            </a:endParaRPr>
          </a:p>
          <a:p>
            <a:pPr lvl="8"/>
            <a:endParaRPr lang="en-GB" sz="1800" dirty="0">
              <a:solidFill>
                <a:srgbClr val="FF0000"/>
              </a:solidFill>
            </a:endParaRPr>
          </a:p>
        </p:txBody>
      </p:sp>
      <p:sp>
        <p:nvSpPr>
          <p:cNvPr id="3" name="Title 2"/>
          <p:cNvSpPr>
            <a:spLocks noGrp="1"/>
          </p:cNvSpPr>
          <p:nvPr>
            <p:ph type="title"/>
          </p:nvPr>
        </p:nvSpPr>
        <p:spPr/>
        <p:txBody>
          <a:bodyPr/>
          <a:lstStyle/>
          <a:p>
            <a:pPr algn="ctr"/>
            <a:r>
              <a:rPr lang="en-GB" dirty="0">
                <a:solidFill>
                  <a:srgbClr val="FF0000"/>
                </a:solidFill>
              </a:rPr>
              <a:t>Diagnosis of Diabetes</a:t>
            </a:r>
          </a:p>
        </p:txBody>
      </p:sp>
    </p:spTree>
    <p:extLst>
      <p:ext uri="{BB962C8B-B14F-4D97-AF65-F5344CB8AC3E}">
        <p14:creationId xmlns:p14="http://schemas.microsoft.com/office/powerpoint/2010/main" val="2510944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499180" y="2177311"/>
            <a:ext cx="4145639" cy="3133616"/>
          </a:xfrm>
          <a:prstGeom prst="rect">
            <a:avLst/>
          </a:prstGeom>
        </p:spPr>
      </p:pic>
      <p:sp>
        <p:nvSpPr>
          <p:cNvPr id="3" name="Title 2"/>
          <p:cNvSpPr>
            <a:spLocks noGrp="1"/>
          </p:cNvSpPr>
          <p:nvPr>
            <p:ph type="title"/>
          </p:nvPr>
        </p:nvSpPr>
        <p:spPr/>
        <p:txBody>
          <a:bodyPr>
            <a:normAutofit/>
          </a:bodyPr>
          <a:lstStyle/>
          <a:p>
            <a:pPr algn="ctr"/>
            <a:r>
              <a:rPr lang="en-GB" sz="3200" dirty="0">
                <a:solidFill>
                  <a:srgbClr val="FF0000"/>
                </a:solidFill>
              </a:rPr>
              <a:t>HbA1c measures how much glucose coats the red blood cells</a:t>
            </a:r>
          </a:p>
        </p:txBody>
      </p:sp>
    </p:spTree>
    <p:extLst>
      <p:ext uri="{BB962C8B-B14F-4D97-AF65-F5344CB8AC3E}">
        <p14:creationId xmlns:p14="http://schemas.microsoft.com/office/powerpoint/2010/main" val="760584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Clr>
                <a:srgbClr val="2DA2BF"/>
              </a:buClr>
            </a:pPr>
            <a:r>
              <a:rPr lang="en-GB" sz="1600" dirty="0">
                <a:solidFill>
                  <a:srgbClr val="FF0000"/>
                </a:solidFill>
              </a:rPr>
              <a:t>We now have local agreement with L&amp;D to use HBa1c  for screening for diabetes</a:t>
            </a:r>
          </a:p>
          <a:p>
            <a:pPr lvl="0">
              <a:buClr>
                <a:srgbClr val="2DA2BF"/>
              </a:buClr>
            </a:pPr>
            <a:endParaRPr lang="en-GB" sz="1600" dirty="0">
              <a:solidFill>
                <a:srgbClr val="FF0000"/>
              </a:solidFill>
            </a:endParaRPr>
          </a:p>
          <a:p>
            <a:pPr lvl="0">
              <a:buClr>
                <a:srgbClr val="2DA2BF"/>
              </a:buClr>
            </a:pPr>
            <a:r>
              <a:rPr lang="en-GB" sz="1600" dirty="0">
                <a:solidFill>
                  <a:srgbClr val="FF0000"/>
                </a:solidFill>
              </a:rPr>
              <a:t>Measures glycation of Haemoglobin in RBC its dependent their rate of cell turnover so it can give false negatives</a:t>
            </a:r>
          </a:p>
          <a:p>
            <a:pPr marL="109728" lvl="0" indent="0">
              <a:buClr>
                <a:srgbClr val="2DA2BF"/>
              </a:buClr>
              <a:buNone/>
            </a:pPr>
            <a:endParaRPr lang="en-GB" sz="1600" dirty="0">
              <a:solidFill>
                <a:srgbClr val="FF0000"/>
              </a:solidFill>
            </a:endParaRPr>
          </a:p>
          <a:p>
            <a:pPr marL="109728" lvl="0" indent="0">
              <a:buClr>
                <a:srgbClr val="2DA2BF"/>
              </a:buClr>
              <a:buNone/>
            </a:pPr>
            <a:r>
              <a:rPr lang="en-GB" sz="1600" dirty="0">
                <a:solidFill>
                  <a:srgbClr val="FF0000"/>
                </a:solidFill>
              </a:rPr>
              <a:t>Should not be used for diagnosis in:</a:t>
            </a:r>
          </a:p>
          <a:p>
            <a:pPr lvl="0">
              <a:buClr>
                <a:srgbClr val="2DA2BF"/>
              </a:buClr>
            </a:pPr>
            <a:r>
              <a:rPr lang="en-GB" sz="1600" dirty="0">
                <a:solidFill>
                  <a:srgbClr val="FF0000"/>
                </a:solidFill>
              </a:rPr>
              <a:t>Children</a:t>
            </a:r>
          </a:p>
          <a:p>
            <a:pPr lvl="0">
              <a:buClr>
                <a:srgbClr val="2DA2BF"/>
              </a:buClr>
            </a:pPr>
            <a:r>
              <a:rPr lang="en-GB" sz="1600" dirty="0">
                <a:solidFill>
                  <a:srgbClr val="FF0000"/>
                </a:solidFill>
              </a:rPr>
              <a:t>Pregnancy</a:t>
            </a:r>
          </a:p>
          <a:p>
            <a:pPr lvl="0">
              <a:buClr>
                <a:srgbClr val="2DA2BF"/>
              </a:buClr>
            </a:pPr>
            <a:r>
              <a:rPr lang="en-GB" sz="1600" dirty="0">
                <a:solidFill>
                  <a:srgbClr val="FF0000"/>
                </a:solidFill>
              </a:rPr>
              <a:t>Suspected Type 1/acutely ill will not pick rapid raised hyperglycaemia</a:t>
            </a:r>
          </a:p>
          <a:p>
            <a:pPr lvl="0">
              <a:buClr>
                <a:srgbClr val="2DA2BF"/>
              </a:buClr>
            </a:pPr>
            <a:r>
              <a:rPr lang="en-GB" sz="1600" dirty="0">
                <a:solidFill>
                  <a:srgbClr val="FF0000"/>
                </a:solidFill>
              </a:rPr>
              <a:t>Drugs which cause rapid rise of glucose </a:t>
            </a:r>
            <a:r>
              <a:rPr lang="en-GB" sz="1600" dirty="0" err="1">
                <a:solidFill>
                  <a:srgbClr val="FF0000"/>
                </a:solidFill>
              </a:rPr>
              <a:t>ie</a:t>
            </a:r>
            <a:r>
              <a:rPr lang="en-GB" sz="1600" dirty="0">
                <a:solidFill>
                  <a:srgbClr val="FF0000"/>
                </a:solidFill>
              </a:rPr>
              <a:t> steroids/antipsychotics</a:t>
            </a:r>
          </a:p>
          <a:p>
            <a:pPr lvl="0">
              <a:buClr>
                <a:srgbClr val="2DA2BF"/>
              </a:buClr>
            </a:pPr>
            <a:r>
              <a:rPr lang="en-GB" sz="1600" dirty="0">
                <a:solidFill>
                  <a:srgbClr val="FF0000"/>
                </a:solidFill>
              </a:rPr>
              <a:t>Abnormal haemoglobin variant which reduce RBC turnover</a:t>
            </a:r>
          </a:p>
          <a:p>
            <a:pPr lvl="0">
              <a:buClr>
                <a:srgbClr val="2DA2BF"/>
              </a:buClr>
            </a:pPr>
            <a:r>
              <a:rPr lang="en-GB" sz="1600" dirty="0">
                <a:solidFill>
                  <a:srgbClr val="FF0000"/>
                </a:solidFill>
              </a:rPr>
              <a:t>Anaemia from haemolysis/iron deficient/chronic renal failure</a:t>
            </a:r>
          </a:p>
          <a:p>
            <a:pPr marL="109728" lvl="0" indent="0">
              <a:buClr>
                <a:srgbClr val="2DA2BF"/>
              </a:buClr>
              <a:buNone/>
            </a:pPr>
            <a:endParaRPr lang="en-GB" sz="1600" dirty="0">
              <a:solidFill>
                <a:srgbClr val="FF0000"/>
              </a:solidFill>
            </a:endParaRPr>
          </a:p>
          <a:p>
            <a:endParaRPr lang="en-GB" dirty="0"/>
          </a:p>
        </p:txBody>
      </p:sp>
      <p:sp>
        <p:nvSpPr>
          <p:cNvPr id="3" name="Title 2"/>
          <p:cNvSpPr>
            <a:spLocks noGrp="1"/>
          </p:cNvSpPr>
          <p:nvPr>
            <p:ph type="title"/>
          </p:nvPr>
        </p:nvSpPr>
        <p:spPr/>
        <p:txBody>
          <a:bodyPr/>
          <a:lstStyle/>
          <a:p>
            <a:pPr algn="ctr"/>
            <a:r>
              <a:rPr lang="en-GB" dirty="0">
                <a:solidFill>
                  <a:srgbClr val="FF0000"/>
                </a:solidFill>
              </a:rPr>
              <a:t>HbA1c</a:t>
            </a:r>
          </a:p>
        </p:txBody>
      </p:sp>
    </p:spTree>
    <p:extLst>
      <p:ext uri="{BB962C8B-B14F-4D97-AF65-F5344CB8AC3E}">
        <p14:creationId xmlns:p14="http://schemas.microsoft.com/office/powerpoint/2010/main" val="2068837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solidFill>
                  <a:srgbClr val="FF0000"/>
                </a:solidFill>
              </a:rPr>
              <a:t>WHO recommendation </a:t>
            </a:r>
          </a:p>
          <a:p>
            <a:r>
              <a:rPr lang="en-GB" sz="2400" dirty="0">
                <a:solidFill>
                  <a:srgbClr val="FF0000"/>
                </a:solidFill>
              </a:rPr>
              <a:t>HbA1c ≥ 48mmol/</a:t>
            </a:r>
            <a:r>
              <a:rPr lang="en-GB" sz="2400" dirty="0" err="1">
                <a:solidFill>
                  <a:srgbClr val="FF0000"/>
                </a:solidFill>
              </a:rPr>
              <a:t>mol</a:t>
            </a:r>
            <a:r>
              <a:rPr lang="en-GB" sz="2400" dirty="0">
                <a:solidFill>
                  <a:srgbClr val="FF0000"/>
                </a:solidFill>
              </a:rPr>
              <a:t> (6.5%) Is diagnostic of DM</a:t>
            </a:r>
          </a:p>
          <a:p>
            <a:r>
              <a:rPr lang="en-GB" sz="1600" dirty="0">
                <a:solidFill>
                  <a:srgbClr val="FF0000"/>
                </a:solidFill>
              </a:rPr>
              <a:t>(Variation between ethnicity could be 4mmol/</a:t>
            </a:r>
            <a:r>
              <a:rPr lang="en-GB" sz="1600" dirty="0" err="1">
                <a:solidFill>
                  <a:srgbClr val="FF0000"/>
                </a:solidFill>
              </a:rPr>
              <a:t>mol</a:t>
            </a:r>
            <a:r>
              <a:rPr lang="en-GB" sz="1600" dirty="0">
                <a:solidFill>
                  <a:srgbClr val="FF0000"/>
                </a:solidFill>
              </a:rPr>
              <a:t> between European/African)</a:t>
            </a:r>
          </a:p>
          <a:p>
            <a:endParaRPr lang="en-GB" sz="1600" dirty="0">
              <a:solidFill>
                <a:srgbClr val="FF0000"/>
              </a:solidFill>
            </a:endParaRPr>
          </a:p>
          <a:p>
            <a:r>
              <a:rPr lang="en-GB" sz="1600" dirty="0">
                <a:solidFill>
                  <a:srgbClr val="FF0000"/>
                </a:solidFill>
              </a:rPr>
              <a:t>As HBa1c measures glycation of Haemoglobin in RBC its dependent their rate of cell turnover</a:t>
            </a:r>
          </a:p>
          <a:p>
            <a:pPr marL="109728" indent="0">
              <a:buNone/>
            </a:pPr>
            <a:endParaRPr lang="en-GB" sz="1600" dirty="0">
              <a:solidFill>
                <a:srgbClr val="FF0000"/>
              </a:solidFill>
            </a:endParaRPr>
          </a:p>
          <a:p>
            <a:pPr marL="109728" indent="0">
              <a:buNone/>
            </a:pPr>
            <a:r>
              <a:rPr lang="en-GB" sz="1600" dirty="0">
                <a:solidFill>
                  <a:srgbClr val="FF0000"/>
                </a:solidFill>
              </a:rPr>
              <a:t>Should not be used for diagnosis in:</a:t>
            </a:r>
          </a:p>
          <a:p>
            <a:r>
              <a:rPr lang="en-GB" sz="1600" dirty="0">
                <a:solidFill>
                  <a:srgbClr val="FF0000"/>
                </a:solidFill>
              </a:rPr>
              <a:t>Children</a:t>
            </a:r>
          </a:p>
          <a:p>
            <a:r>
              <a:rPr lang="en-GB" sz="1600" dirty="0">
                <a:solidFill>
                  <a:srgbClr val="FF0000"/>
                </a:solidFill>
              </a:rPr>
              <a:t>Pregnancy</a:t>
            </a:r>
          </a:p>
          <a:p>
            <a:r>
              <a:rPr lang="en-GB" sz="1600" dirty="0">
                <a:solidFill>
                  <a:srgbClr val="FF0000"/>
                </a:solidFill>
              </a:rPr>
              <a:t>Suspected Type 1/acutely ill will not pick rapid raised hyperglycaemia</a:t>
            </a:r>
          </a:p>
          <a:p>
            <a:r>
              <a:rPr lang="en-GB" sz="1600" dirty="0">
                <a:solidFill>
                  <a:srgbClr val="FF0000"/>
                </a:solidFill>
              </a:rPr>
              <a:t>Drugs which cause rapid rise of glucose </a:t>
            </a:r>
            <a:r>
              <a:rPr lang="en-GB" sz="1600" dirty="0" err="1">
                <a:solidFill>
                  <a:srgbClr val="FF0000"/>
                </a:solidFill>
              </a:rPr>
              <a:t>ie</a:t>
            </a:r>
            <a:r>
              <a:rPr lang="en-GB" sz="1600" dirty="0">
                <a:solidFill>
                  <a:srgbClr val="FF0000"/>
                </a:solidFill>
              </a:rPr>
              <a:t> steroids/antipsychotics</a:t>
            </a:r>
          </a:p>
          <a:p>
            <a:r>
              <a:rPr lang="en-GB" sz="1600" dirty="0">
                <a:solidFill>
                  <a:srgbClr val="FF0000"/>
                </a:solidFill>
              </a:rPr>
              <a:t>Abnormal haemoglobin variant which reduce RBC turnover</a:t>
            </a:r>
          </a:p>
          <a:p>
            <a:r>
              <a:rPr lang="en-GB" sz="1600" dirty="0">
                <a:solidFill>
                  <a:srgbClr val="FF0000"/>
                </a:solidFill>
              </a:rPr>
              <a:t>Anaemia from haemolysis/iron deficient/chronic renal failure</a:t>
            </a:r>
          </a:p>
          <a:p>
            <a:pPr marL="109728" indent="0">
              <a:buNone/>
            </a:pPr>
            <a:endParaRPr lang="en-GB" sz="1600" dirty="0">
              <a:solidFill>
                <a:srgbClr val="FF0000"/>
              </a:solidFill>
            </a:endParaRPr>
          </a:p>
          <a:p>
            <a:endParaRPr lang="en-GB" dirty="0">
              <a:solidFill>
                <a:srgbClr val="FF0000"/>
              </a:solidFill>
            </a:endParaRPr>
          </a:p>
        </p:txBody>
      </p:sp>
      <p:sp>
        <p:nvSpPr>
          <p:cNvPr id="3" name="Title 2"/>
          <p:cNvSpPr>
            <a:spLocks noGrp="1"/>
          </p:cNvSpPr>
          <p:nvPr>
            <p:ph type="title"/>
          </p:nvPr>
        </p:nvSpPr>
        <p:spPr/>
        <p:txBody>
          <a:bodyPr>
            <a:normAutofit/>
          </a:bodyPr>
          <a:lstStyle/>
          <a:p>
            <a:pPr algn="ctr"/>
            <a:r>
              <a:rPr lang="en-GB" dirty="0">
                <a:solidFill>
                  <a:srgbClr val="FF0000"/>
                </a:solidFill>
              </a:rPr>
              <a:t>Diagnosing using HbA1c </a:t>
            </a:r>
          </a:p>
        </p:txBody>
      </p:sp>
    </p:spTree>
    <p:extLst>
      <p:ext uri="{BB962C8B-B14F-4D97-AF65-F5344CB8AC3E}">
        <p14:creationId xmlns:p14="http://schemas.microsoft.com/office/powerpoint/2010/main" val="3484647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solidFill>
                  <a:srgbClr val="FF0000"/>
                </a:solidFill>
              </a:rPr>
              <a:t>If one fasting glucose above 7 </a:t>
            </a:r>
            <a:r>
              <a:rPr lang="en-GB" dirty="0" err="1">
                <a:solidFill>
                  <a:srgbClr val="FF0000"/>
                </a:solidFill>
              </a:rPr>
              <a:t>mmols</a:t>
            </a:r>
            <a:r>
              <a:rPr lang="en-GB" dirty="0">
                <a:solidFill>
                  <a:srgbClr val="FF0000"/>
                </a:solidFill>
              </a:rPr>
              <a:t>/l repeat the test add FBC.</a:t>
            </a:r>
          </a:p>
          <a:p>
            <a:endParaRPr lang="en-GB" dirty="0">
              <a:solidFill>
                <a:srgbClr val="FF0000"/>
              </a:solidFill>
            </a:endParaRPr>
          </a:p>
          <a:p>
            <a:r>
              <a:rPr lang="en-GB" dirty="0">
                <a:solidFill>
                  <a:srgbClr val="FF0000"/>
                </a:solidFill>
              </a:rPr>
              <a:t>If the second is between 5.5-6.9 mmol/l, request a HbA1c provided not anaemic and not fall in the special risk group.</a:t>
            </a:r>
          </a:p>
          <a:p>
            <a:endParaRPr lang="en-GB" dirty="0">
              <a:solidFill>
                <a:srgbClr val="FF0000"/>
              </a:solidFill>
            </a:endParaRPr>
          </a:p>
          <a:p>
            <a:r>
              <a:rPr lang="en-GB" dirty="0">
                <a:solidFill>
                  <a:srgbClr val="FF0000"/>
                </a:solidFill>
              </a:rPr>
              <a:t>If anaemic or falls in the special risk group then request OGTT</a:t>
            </a:r>
          </a:p>
        </p:txBody>
      </p:sp>
      <p:sp>
        <p:nvSpPr>
          <p:cNvPr id="3" name="Title 2"/>
          <p:cNvSpPr>
            <a:spLocks noGrp="1"/>
          </p:cNvSpPr>
          <p:nvPr>
            <p:ph type="title"/>
          </p:nvPr>
        </p:nvSpPr>
        <p:spPr/>
        <p:txBody>
          <a:bodyPr>
            <a:normAutofit fontScale="90000"/>
          </a:bodyPr>
          <a:lstStyle/>
          <a:p>
            <a:pPr algn="ctr"/>
            <a:r>
              <a:rPr lang="en-GB" dirty="0">
                <a:solidFill>
                  <a:srgbClr val="FF0000"/>
                </a:solidFill>
              </a:rPr>
              <a:t>New protocol for screening for Type 2 Diabetes</a:t>
            </a:r>
          </a:p>
        </p:txBody>
      </p:sp>
    </p:spTree>
    <p:extLst>
      <p:ext uri="{BB962C8B-B14F-4D97-AF65-F5344CB8AC3E}">
        <p14:creationId xmlns:p14="http://schemas.microsoft.com/office/powerpoint/2010/main" val="3727064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GB" sz="1800" dirty="0">
              <a:solidFill>
                <a:srgbClr val="FF0000"/>
              </a:solidFill>
            </a:endParaRPr>
          </a:p>
          <a:p>
            <a:endParaRPr lang="en-GB" sz="1800" dirty="0">
              <a:solidFill>
                <a:srgbClr val="FF0000"/>
              </a:solidFill>
            </a:endParaRPr>
          </a:p>
          <a:p>
            <a:endParaRPr lang="en-GB" sz="1800" dirty="0">
              <a:solidFill>
                <a:srgbClr val="FF0000"/>
              </a:solidFill>
            </a:endParaRPr>
          </a:p>
          <a:p>
            <a:r>
              <a:rPr lang="en-GB" sz="2400" dirty="0">
                <a:solidFill>
                  <a:srgbClr val="FF0000"/>
                </a:solidFill>
              </a:rPr>
              <a:t>NDH - new term for pre-diabetes; impaired glucose regulation.</a:t>
            </a:r>
          </a:p>
          <a:p>
            <a:endParaRPr lang="en-GB" sz="2400" dirty="0">
              <a:solidFill>
                <a:srgbClr val="FF0000"/>
              </a:solidFill>
            </a:endParaRPr>
          </a:p>
          <a:p>
            <a:r>
              <a:rPr lang="en-GB" sz="2400" dirty="0">
                <a:solidFill>
                  <a:srgbClr val="FF0000"/>
                </a:solidFill>
              </a:rPr>
              <a:t>NDH – includes impaired fasting glycaemia (IFG) and impaired glucose tolerance (IGT).</a:t>
            </a:r>
          </a:p>
          <a:p>
            <a:endParaRPr lang="en-GB" sz="1800" dirty="0">
              <a:solidFill>
                <a:srgbClr val="FF0000"/>
              </a:solidFill>
            </a:endParaRPr>
          </a:p>
        </p:txBody>
      </p:sp>
      <p:sp>
        <p:nvSpPr>
          <p:cNvPr id="3" name="Title 2"/>
          <p:cNvSpPr>
            <a:spLocks noGrp="1"/>
          </p:cNvSpPr>
          <p:nvPr>
            <p:ph type="title"/>
          </p:nvPr>
        </p:nvSpPr>
        <p:spPr>
          <a:xfrm>
            <a:off x="457200" y="338328"/>
            <a:ext cx="8229600" cy="1143000"/>
          </a:xfrm>
        </p:spPr>
        <p:txBody>
          <a:bodyPr/>
          <a:lstStyle/>
          <a:p>
            <a:r>
              <a:rPr lang="en-GB" dirty="0">
                <a:solidFill>
                  <a:srgbClr val="FF0000"/>
                </a:solidFill>
              </a:rPr>
              <a:t>Non Diabetic Hyperglycaemia</a:t>
            </a:r>
          </a:p>
        </p:txBody>
      </p:sp>
    </p:spTree>
    <p:extLst>
      <p:ext uri="{BB962C8B-B14F-4D97-AF65-F5344CB8AC3E}">
        <p14:creationId xmlns:p14="http://schemas.microsoft.com/office/powerpoint/2010/main" val="1312195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solidFill>
                <a:srgbClr val="FF0000"/>
              </a:solidFill>
            </a:endParaRPr>
          </a:p>
          <a:p>
            <a:endParaRPr lang="en-GB" dirty="0">
              <a:solidFill>
                <a:srgbClr val="FF0000"/>
              </a:solidFill>
            </a:endParaRPr>
          </a:p>
          <a:p>
            <a:r>
              <a:rPr lang="en-GB" sz="2300" dirty="0">
                <a:solidFill>
                  <a:srgbClr val="FF0000"/>
                </a:solidFill>
              </a:rPr>
              <a:t>NDH is currently diagnosed by HbA1c or FBS</a:t>
            </a:r>
          </a:p>
          <a:p>
            <a:endParaRPr lang="en-GB" sz="2300" dirty="0">
              <a:solidFill>
                <a:srgbClr val="FF0000"/>
              </a:solidFill>
            </a:endParaRPr>
          </a:p>
          <a:p>
            <a:endParaRPr lang="en-GB" dirty="0">
              <a:solidFill>
                <a:srgbClr val="FF0000"/>
              </a:solidFill>
            </a:endParaRPr>
          </a:p>
          <a:p>
            <a:r>
              <a:rPr lang="en-GB" sz="2300" dirty="0">
                <a:solidFill>
                  <a:srgbClr val="FF0000"/>
                </a:solidFill>
              </a:rPr>
              <a:t>Fasting blood sugar: 5.5-6.9 mmol/l</a:t>
            </a:r>
          </a:p>
          <a:p>
            <a:endParaRPr lang="en-GB" dirty="0">
              <a:solidFill>
                <a:srgbClr val="FF0000"/>
              </a:solidFill>
            </a:endParaRPr>
          </a:p>
          <a:p>
            <a:endParaRPr lang="en-GB" dirty="0">
              <a:solidFill>
                <a:srgbClr val="FF0000"/>
              </a:solidFill>
            </a:endParaRPr>
          </a:p>
          <a:p>
            <a:r>
              <a:rPr lang="en-GB" sz="2300" dirty="0">
                <a:solidFill>
                  <a:srgbClr val="FF0000"/>
                </a:solidFill>
              </a:rPr>
              <a:t>HbA1c is &gt;42(6.0%) and equal to 47(6.4%) mmol/</a:t>
            </a:r>
            <a:r>
              <a:rPr lang="en-GB" sz="2300" dirty="0" err="1">
                <a:solidFill>
                  <a:srgbClr val="FF0000"/>
                </a:solidFill>
              </a:rPr>
              <a:t>mol</a:t>
            </a:r>
            <a:endParaRPr lang="en-GB" sz="2300" dirty="0">
              <a:solidFill>
                <a:srgbClr val="FF0000"/>
              </a:solidFill>
            </a:endParaRPr>
          </a:p>
          <a:p>
            <a:endParaRPr lang="en-GB" sz="2300" dirty="0">
              <a:solidFill>
                <a:srgbClr val="FF0000"/>
              </a:solidFill>
            </a:endParaRPr>
          </a:p>
          <a:p>
            <a:endParaRPr lang="en-GB" sz="2300" dirty="0">
              <a:solidFill>
                <a:srgbClr val="FF0000"/>
              </a:solidFill>
            </a:endParaRPr>
          </a:p>
          <a:p>
            <a:endParaRPr lang="en-GB" sz="2300" dirty="0">
              <a:solidFill>
                <a:srgbClr val="FF0000"/>
              </a:solidFill>
            </a:endParaRPr>
          </a:p>
          <a:p>
            <a:endParaRPr lang="en-GB" sz="2300" dirty="0">
              <a:solidFill>
                <a:srgbClr val="FF0000"/>
              </a:solidFill>
            </a:endParaRPr>
          </a:p>
          <a:p>
            <a:pPr marL="109728" indent="0">
              <a:buNone/>
            </a:pPr>
            <a:endParaRPr lang="en-GB" dirty="0">
              <a:solidFill>
                <a:srgbClr val="FF0000"/>
              </a:solidFill>
            </a:endParaRPr>
          </a:p>
        </p:txBody>
      </p:sp>
      <p:sp>
        <p:nvSpPr>
          <p:cNvPr id="3" name="Title 2"/>
          <p:cNvSpPr>
            <a:spLocks noGrp="1"/>
          </p:cNvSpPr>
          <p:nvPr>
            <p:ph type="title"/>
          </p:nvPr>
        </p:nvSpPr>
        <p:spPr/>
        <p:txBody>
          <a:bodyPr/>
          <a:lstStyle/>
          <a:p>
            <a:r>
              <a:rPr lang="en-GB" dirty="0">
                <a:solidFill>
                  <a:srgbClr val="FF0000"/>
                </a:solidFill>
              </a:rPr>
              <a:t>Non Diabetic </a:t>
            </a:r>
            <a:r>
              <a:rPr lang="en-GB" dirty="0" err="1">
                <a:solidFill>
                  <a:srgbClr val="FF0000"/>
                </a:solidFill>
              </a:rPr>
              <a:t>Hyperglcaemia</a:t>
            </a:r>
            <a:endParaRPr lang="en-GB" dirty="0">
              <a:solidFill>
                <a:srgbClr val="FF0000"/>
              </a:solidFill>
            </a:endParaRPr>
          </a:p>
        </p:txBody>
      </p:sp>
    </p:spTree>
    <p:extLst>
      <p:ext uri="{BB962C8B-B14F-4D97-AF65-F5344CB8AC3E}">
        <p14:creationId xmlns:p14="http://schemas.microsoft.com/office/powerpoint/2010/main" val="1609235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solidFill>
                <a:srgbClr val="FF0000"/>
              </a:solidFill>
            </a:endParaRPr>
          </a:p>
          <a:p>
            <a:endParaRPr lang="en-GB" dirty="0">
              <a:solidFill>
                <a:srgbClr val="FF0000"/>
              </a:solidFill>
            </a:endParaRPr>
          </a:p>
          <a:p>
            <a:endParaRPr lang="en-GB" dirty="0">
              <a:solidFill>
                <a:srgbClr val="FF0000"/>
              </a:solidFill>
            </a:endParaRPr>
          </a:p>
          <a:p>
            <a:r>
              <a:rPr lang="en-GB" sz="3600" dirty="0">
                <a:solidFill>
                  <a:srgbClr val="FF0000"/>
                </a:solidFill>
              </a:rPr>
              <a:t>Importance of NDH/Pre-diabetes?</a:t>
            </a:r>
          </a:p>
        </p:txBody>
      </p:sp>
      <p:sp>
        <p:nvSpPr>
          <p:cNvPr id="3" name="Title 2"/>
          <p:cNvSpPr>
            <a:spLocks noGrp="1"/>
          </p:cNvSpPr>
          <p:nvPr>
            <p:ph type="title"/>
          </p:nvPr>
        </p:nvSpPr>
        <p:spPr/>
        <p:txBody>
          <a:bodyPr/>
          <a:lstStyle/>
          <a:p>
            <a:endParaRPr lang="en-GB" dirty="0"/>
          </a:p>
        </p:txBody>
      </p:sp>
    </p:spTree>
    <p:extLst>
      <p:ext uri="{BB962C8B-B14F-4D97-AF65-F5344CB8AC3E}">
        <p14:creationId xmlns:p14="http://schemas.microsoft.com/office/powerpoint/2010/main" val="426134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solidFill>
                <a:srgbClr val="FF0000"/>
              </a:solidFill>
            </a:endParaRPr>
          </a:p>
          <a:p>
            <a:endParaRPr lang="en-GB" dirty="0">
              <a:solidFill>
                <a:srgbClr val="FF0000"/>
              </a:solidFill>
            </a:endParaRPr>
          </a:p>
          <a:p>
            <a:r>
              <a:rPr lang="en-GB" dirty="0">
                <a:solidFill>
                  <a:srgbClr val="FF0000"/>
                </a:solidFill>
              </a:rPr>
              <a:t>Individuals with NDH are at increase of T2DM</a:t>
            </a:r>
          </a:p>
          <a:p>
            <a:endParaRPr lang="en-GB" dirty="0">
              <a:solidFill>
                <a:srgbClr val="FF0000"/>
              </a:solidFill>
            </a:endParaRPr>
          </a:p>
          <a:p>
            <a:r>
              <a:rPr lang="en-GB" dirty="0">
                <a:solidFill>
                  <a:srgbClr val="FF0000"/>
                </a:solidFill>
              </a:rPr>
              <a:t>On average incidence 46.9 patients per 1000 patient/year. (CI 15.14-89.71)</a:t>
            </a:r>
          </a:p>
          <a:p>
            <a:endParaRPr lang="en-GB" dirty="0">
              <a:solidFill>
                <a:srgbClr val="FF0000"/>
              </a:solidFill>
            </a:endParaRPr>
          </a:p>
          <a:p>
            <a:endParaRPr lang="en-GB" dirty="0">
              <a:solidFill>
                <a:srgbClr val="FF0000"/>
              </a:solidFill>
            </a:endParaRPr>
          </a:p>
          <a:p>
            <a:pPr marL="109728" indent="0">
              <a:buNone/>
            </a:pPr>
            <a:endParaRPr lang="en-GB" dirty="0">
              <a:solidFill>
                <a:srgbClr val="FF0000"/>
              </a:solidFill>
            </a:endParaRPr>
          </a:p>
          <a:p>
            <a:pPr marL="109728" indent="0">
              <a:buNone/>
            </a:pPr>
            <a:r>
              <a:rPr lang="en-GB" sz="900" dirty="0">
                <a:solidFill>
                  <a:srgbClr val="FF0000"/>
                </a:solidFill>
              </a:rPr>
              <a:t>Morris DH, </a:t>
            </a:r>
            <a:r>
              <a:rPr lang="en-GB" sz="900" dirty="0" err="1">
                <a:solidFill>
                  <a:srgbClr val="FF0000"/>
                </a:solidFill>
              </a:rPr>
              <a:t>Khunti</a:t>
            </a:r>
            <a:r>
              <a:rPr lang="en-GB" sz="900" dirty="0">
                <a:solidFill>
                  <a:srgbClr val="FF0000"/>
                </a:solidFill>
              </a:rPr>
              <a:t> K, </a:t>
            </a:r>
            <a:r>
              <a:rPr lang="en-GB" sz="900" dirty="0" err="1">
                <a:solidFill>
                  <a:srgbClr val="FF0000"/>
                </a:solidFill>
              </a:rPr>
              <a:t>Achana</a:t>
            </a:r>
            <a:r>
              <a:rPr lang="en-GB" sz="900" dirty="0">
                <a:solidFill>
                  <a:srgbClr val="FF0000"/>
                </a:solidFill>
              </a:rPr>
              <a:t> F, Srinivasan et al. Progression rates from HbA1c 6.0-6.4% and other prediabetes definitions to type 2 diabetes: a </a:t>
            </a:r>
            <a:r>
              <a:rPr lang="en-GB" sz="900" dirty="0" err="1">
                <a:solidFill>
                  <a:srgbClr val="FF0000"/>
                </a:solidFill>
              </a:rPr>
              <a:t>metaanalysis</a:t>
            </a:r>
            <a:r>
              <a:rPr lang="en-GB" sz="900" dirty="0">
                <a:solidFill>
                  <a:srgbClr val="FF0000"/>
                </a:solidFill>
              </a:rPr>
              <a:t>. </a:t>
            </a:r>
            <a:r>
              <a:rPr lang="en-GB" sz="900" dirty="0" err="1">
                <a:solidFill>
                  <a:srgbClr val="FF0000"/>
                </a:solidFill>
              </a:rPr>
              <a:t>Diabetologia</a:t>
            </a:r>
            <a:r>
              <a:rPr lang="en-GB" sz="900" dirty="0">
                <a:solidFill>
                  <a:srgbClr val="FF0000"/>
                </a:solidFill>
              </a:rPr>
              <a:t>. 2013 Jul; 56(7):1489-93.</a:t>
            </a:r>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2367699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400" dirty="0">
                <a:solidFill>
                  <a:srgbClr val="FF0000"/>
                </a:solidFill>
              </a:rPr>
              <a:t>Describe how diabetes is diagnosed and classified</a:t>
            </a:r>
          </a:p>
          <a:p>
            <a:endParaRPr lang="en-GB" sz="2400" dirty="0">
              <a:solidFill>
                <a:srgbClr val="FF0000"/>
              </a:solidFill>
            </a:endParaRPr>
          </a:p>
          <a:p>
            <a:r>
              <a:rPr lang="en-GB" sz="2400" dirty="0">
                <a:solidFill>
                  <a:srgbClr val="FF0000"/>
                </a:solidFill>
              </a:rPr>
              <a:t>Describe non diabetes hyperglycaemia (NDH)</a:t>
            </a:r>
          </a:p>
          <a:p>
            <a:endParaRPr lang="en-GB" sz="2400" dirty="0">
              <a:solidFill>
                <a:srgbClr val="FF0000"/>
              </a:solidFill>
            </a:endParaRPr>
          </a:p>
          <a:p>
            <a:r>
              <a:rPr lang="en-GB" sz="2400" dirty="0">
                <a:solidFill>
                  <a:srgbClr val="FF0000"/>
                </a:solidFill>
              </a:rPr>
              <a:t>Who may be screened for Type 2 Diabetes</a:t>
            </a:r>
          </a:p>
          <a:p>
            <a:pPr marL="109728" indent="0">
              <a:buNone/>
            </a:pPr>
            <a:endParaRPr lang="en-GB" sz="2400" dirty="0">
              <a:solidFill>
                <a:srgbClr val="FF0000"/>
              </a:solidFill>
            </a:endParaRPr>
          </a:p>
          <a:p>
            <a:r>
              <a:rPr lang="en-GB" sz="2400" dirty="0">
                <a:solidFill>
                  <a:srgbClr val="FF0000"/>
                </a:solidFill>
              </a:rPr>
              <a:t>How to organise the care of a person with diabetes in primary care</a:t>
            </a:r>
          </a:p>
          <a:p>
            <a:endParaRPr lang="en-GB" sz="2400" dirty="0">
              <a:solidFill>
                <a:srgbClr val="FF0000"/>
              </a:solidFill>
            </a:endParaRPr>
          </a:p>
          <a:p>
            <a:r>
              <a:rPr lang="en-GB" sz="2400" dirty="0">
                <a:solidFill>
                  <a:srgbClr val="FF0000"/>
                </a:solidFill>
              </a:rPr>
              <a:t>Nice guidelines with regards to newer agents</a:t>
            </a:r>
          </a:p>
        </p:txBody>
      </p:sp>
      <p:sp>
        <p:nvSpPr>
          <p:cNvPr id="3" name="Title 2"/>
          <p:cNvSpPr>
            <a:spLocks noGrp="1"/>
          </p:cNvSpPr>
          <p:nvPr>
            <p:ph type="title"/>
          </p:nvPr>
        </p:nvSpPr>
        <p:spPr/>
        <p:txBody>
          <a:bodyPr/>
          <a:lstStyle/>
          <a:p>
            <a:pPr algn="ctr"/>
            <a:r>
              <a:rPr lang="en-GB" dirty="0">
                <a:solidFill>
                  <a:srgbClr val="FF0000"/>
                </a:solidFill>
              </a:rPr>
              <a:t>Objectives</a:t>
            </a:r>
          </a:p>
        </p:txBody>
      </p:sp>
    </p:spTree>
    <p:extLst>
      <p:ext uri="{BB962C8B-B14F-4D97-AF65-F5344CB8AC3E}">
        <p14:creationId xmlns:p14="http://schemas.microsoft.com/office/powerpoint/2010/main" val="1637944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solidFill>
                <a:srgbClr val="FF0000"/>
              </a:solidFill>
            </a:endParaRPr>
          </a:p>
          <a:p>
            <a:r>
              <a:rPr lang="en-GB" dirty="0">
                <a:solidFill>
                  <a:srgbClr val="FF0000"/>
                </a:solidFill>
              </a:rPr>
              <a:t>NDH increases risk of CV disease.</a:t>
            </a:r>
          </a:p>
          <a:p>
            <a:endParaRPr lang="en-GB" dirty="0">
              <a:solidFill>
                <a:srgbClr val="FF0000"/>
              </a:solidFill>
            </a:endParaRPr>
          </a:p>
          <a:p>
            <a:endParaRPr lang="en-GB" dirty="0">
              <a:solidFill>
                <a:srgbClr val="FF0000"/>
              </a:solidFill>
            </a:endParaRPr>
          </a:p>
          <a:p>
            <a:r>
              <a:rPr lang="en-GB" dirty="0">
                <a:solidFill>
                  <a:srgbClr val="FF0000"/>
                </a:solidFill>
              </a:rPr>
              <a:t>Individual with pre-diabetes have RR 1.2 for CV disease (CI 1.2- 1.28)</a:t>
            </a:r>
          </a:p>
          <a:p>
            <a:endParaRPr lang="en-GB" dirty="0">
              <a:solidFill>
                <a:srgbClr val="FF0000"/>
              </a:solidFill>
            </a:endParaRPr>
          </a:p>
          <a:p>
            <a:endParaRPr lang="en-GB" dirty="0">
              <a:solidFill>
                <a:srgbClr val="FF0000"/>
              </a:solidFill>
            </a:endParaRPr>
          </a:p>
          <a:p>
            <a:endParaRPr lang="en-GB" dirty="0">
              <a:solidFill>
                <a:srgbClr val="FF0000"/>
              </a:solidFill>
            </a:endParaRPr>
          </a:p>
          <a:p>
            <a:r>
              <a:rPr lang="en-GB" sz="900" dirty="0">
                <a:solidFill>
                  <a:srgbClr val="FF0000"/>
                </a:solidFill>
              </a:rPr>
              <a:t>Ford ES, Zhao G, Li C, Pre-diabetes and the risk for Cardiovascular disease: a systematic review of the evidence. J Am Coll </a:t>
            </a:r>
            <a:r>
              <a:rPr lang="en-GB" sz="900" dirty="0" err="1">
                <a:solidFill>
                  <a:srgbClr val="FF0000"/>
                </a:solidFill>
              </a:rPr>
              <a:t>Cardiol</a:t>
            </a:r>
            <a:r>
              <a:rPr lang="en-GB" sz="900" dirty="0">
                <a:solidFill>
                  <a:srgbClr val="FF0000"/>
                </a:solidFill>
              </a:rPr>
              <a:t>. 2010 Mar 30; 55(13):1310-7</a:t>
            </a:r>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3560462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sz="2400" dirty="0">
              <a:solidFill>
                <a:srgbClr val="FF0000"/>
              </a:solidFill>
            </a:endParaRPr>
          </a:p>
          <a:p>
            <a:endParaRPr lang="en-GB" sz="2400" dirty="0">
              <a:solidFill>
                <a:srgbClr val="FF0000"/>
              </a:solidFill>
            </a:endParaRPr>
          </a:p>
          <a:p>
            <a:endParaRPr lang="en-GB" sz="2400" dirty="0">
              <a:solidFill>
                <a:srgbClr val="FF0000"/>
              </a:solidFill>
            </a:endParaRPr>
          </a:p>
          <a:p>
            <a:r>
              <a:rPr lang="en-GB" sz="2400" dirty="0">
                <a:solidFill>
                  <a:srgbClr val="FF0000"/>
                </a:solidFill>
              </a:rPr>
              <a:t>Fasting Plasma Glucose between 6.1 &amp; 6.9 mmol/l</a:t>
            </a:r>
          </a:p>
          <a:p>
            <a:endParaRPr lang="en-GB" sz="2400" dirty="0">
              <a:solidFill>
                <a:srgbClr val="FF0000"/>
              </a:solidFill>
            </a:endParaRPr>
          </a:p>
          <a:p>
            <a:r>
              <a:rPr lang="en-GB" sz="2400" dirty="0">
                <a:solidFill>
                  <a:srgbClr val="FF0000"/>
                </a:solidFill>
              </a:rPr>
              <a:t>2 hours post glucose load &lt;7.8 mmol/l</a:t>
            </a:r>
          </a:p>
          <a:p>
            <a:endParaRPr lang="en-GB" dirty="0">
              <a:solidFill>
                <a:srgbClr val="FF0000"/>
              </a:solidFill>
            </a:endParaRPr>
          </a:p>
        </p:txBody>
      </p:sp>
      <p:sp>
        <p:nvSpPr>
          <p:cNvPr id="3" name="Title 2"/>
          <p:cNvSpPr>
            <a:spLocks noGrp="1"/>
          </p:cNvSpPr>
          <p:nvPr>
            <p:ph type="title"/>
          </p:nvPr>
        </p:nvSpPr>
        <p:spPr/>
        <p:txBody>
          <a:bodyPr/>
          <a:lstStyle/>
          <a:p>
            <a:pPr algn="ctr"/>
            <a:r>
              <a:rPr lang="en-GB" dirty="0">
                <a:solidFill>
                  <a:srgbClr val="FF0000"/>
                </a:solidFill>
              </a:rPr>
              <a:t>Impaired Fasting Glycaemia</a:t>
            </a:r>
          </a:p>
        </p:txBody>
      </p:sp>
    </p:spTree>
    <p:extLst>
      <p:ext uri="{BB962C8B-B14F-4D97-AF65-F5344CB8AC3E}">
        <p14:creationId xmlns:p14="http://schemas.microsoft.com/office/powerpoint/2010/main" val="55769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GB" sz="2300" dirty="0">
              <a:solidFill>
                <a:srgbClr val="FF0000"/>
              </a:solidFill>
            </a:endParaRPr>
          </a:p>
          <a:p>
            <a:endParaRPr lang="en-GB" sz="2300" dirty="0">
              <a:solidFill>
                <a:srgbClr val="FF0000"/>
              </a:solidFill>
            </a:endParaRPr>
          </a:p>
          <a:p>
            <a:endParaRPr lang="en-GB" sz="2300" dirty="0">
              <a:solidFill>
                <a:srgbClr val="FF0000"/>
              </a:solidFill>
            </a:endParaRPr>
          </a:p>
          <a:p>
            <a:r>
              <a:rPr lang="en-GB" sz="2300" dirty="0">
                <a:solidFill>
                  <a:srgbClr val="FF0000"/>
                </a:solidFill>
              </a:rPr>
              <a:t>During an OGTT</a:t>
            </a:r>
          </a:p>
          <a:p>
            <a:endParaRPr lang="en-GB" sz="2300" dirty="0">
              <a:solidFill>
                <a:srgbClr val="FF0000"/>
              </a:solidFill>
            </a:endParaRPr>
          </a:p>
          <a:p>
            <a:r>
              <a:rPr lang="en-GB" sz="2300" dirty="0">
                <a:solidFill>
                  <a:srgbClr val="FF0000"/>
                </a:solidFill>
              </a:rPr>
              <a:t>Fasting Plasma Glucose &lt; 7.0 mmol/l and</a:t>
            </a:r>
          </a:p>
          <a:p>
            <a:endParaRPr lang="en-GB" sz="2300" dirty="0">
              <a:solidFill>
                <a:srgbClr val="FF0000"/>
              </a:solidFill>
            </a:endParaRPr>
          </a:p>
          <a:p>
            <a:r>
              <a:rPr lang="en-GB" sz="2300" dirty="0">
                <a:solidFill>
                  <a:srgbClr val="FF0000"/>
                </a:solidFill>
              </a:rPr>
              <a:t>2 hours post glucose load ≥ to 7.8 and&lt;11.0 mmol/l</a:t>
            </a:r>
          </a:p>
        </p:txBody>
      </p:sp>
      <p:sp>
        <p:nvSpPr>
          <p:cNvPr id="3" name="Title 2"/>
          <p:cNvSpPr>
            <a:spLocks noGrp="1"/>
          </p:cNvSpPr>
          <p:nvPr>
            <p:ph type="title"/>
          </p:nvPr>
        </p:nvSpPr>
        <p:spPr/>
        <p:txBody>
          <a:bodyPr/>
          <a:lstStyle/>
          <a:p>
            <a:pPr algn="ctr"/>
            <a:r>
              <a:rPr lang="en-GB" dirty="0">
                <a:solidFill>
                  <a:srgbClr val="FF0000"/>
                </a:solidFill>
              </a:rPr>
              <a:t>Impaired Glucose Tolerance</a:t>
            </a:r>
          </a:p>
        </p:txBody>
      </p:sp>
    </p:spTree>
    <p:extLst>
      <p:ext uri="{BB962C8B-B14F-4D97-AF65-F5344CB8AC3E}">
        <p14:creationId xmlns:p14="http://schemas.microsoft.com/office/powerpoint/2010/main" val="3133610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solidFill>
                  <a:srgbClr val="FF0000"/>
                </a:solidFill>
              </a:rPr>
              <a:t>Requires results of two fasting plasma glucose test within 3 months where:</a:t>
            </a:r>
          </a:p>
          <a:p>
            <a:pPr marL="109728" indent="0">
              <a:buNone/>
            </a:pPr>
            <a:endParaRPr lang="en-GB" dirty="0">
              <a:solidFill>
                <a:srgbClr val="FF0000"/>
              </a:solidFill>
            </a:endParaRPr>
          </a:p>
          <a:p>
            <a:pPr>
              <a:buFont typeface="Arial" pitchFamily="34" charset="0"/>
              <a:buChar char="•"/>
            </a:pPr>
            <a:r>
              <a:rPr lang="en-GB" dirty="0">
                <a:solidFill>
                  <a:srgbClr val="FF0000"/>
                </a:solidFill>
              </a:rPr>
              <a:t>Inconclusive </a:t>
            </a:r>
            <a:r>
              <a:rPr lang="en-GB" dirty="0" err="1">
                <a:solidFill>
                  <a:srgbClr val="FF0000"/>
                </a:solidFill>
              </a:rPr>
              <a:t>i.e</a:t>
            </a:r>
            <a:r>
              <a:rPr lang="en-GB" dirty="0">
                <a:solidFill>
                  <a:srgbClr val="FF0000"/>
                </a:solidFill>
              </a:rPr>
              <a:t> one above and the other below 7.0mmol/l </a:t>
            </a:r>
          </a:p>
          <a:p>
            <a:pPr>
              <a:buFont typeface="Arial" pitchFamily="34" charset="0"/>
              <a:buChar char="•"/>
            </a:pPr>
            <a:endParaRPr lang="en-GB" dirty="0">
              <a:solidFill>
                <a:srgbClr val="FF0000"/>
              </a:solidFill>
            </a:endParaRPr>
          </a:p>
          <a:p>
            <a:pPr>
              <a:buFont typeface="Arial" pitchFamily="34" charset="0"/>
              <a:buChar char="•"/>
            </a:pPr>
            <a:r>
              <a:rPr lang="en-GB" dirty="0">
                <a:solidFill>
                  <a:srgbClr val="FF0000"/>
                </a:solidFill>
              </a:rPr>
              <a:t>Between 6.1and 6.9mmol</a:t>
            </a:r>
          </a:p>
          <a:p>
            <a:pPr>
              <a:buFont typeface="Arial" pitchFamily="34" charset="0"/>
              <a:buChar char="•"/>
            </a:pPr>
            <a:endParaRPr lang="en-GB" dirty="0">
              <a:solidFill>
                <a:srgbClr val="FF0000"/>
              </a:solidFill>
            </a:endParaRPr>
          </a:p>
          <a:p>
            <a:pPr>
              <a:buFont typeface="Arial" pitchFamily="34" charset="0"/>
              <a:buChar char="•"/>
            </a:pPr>
            <a:endParaRPr lang="en-GB" dirty="0">
              <a:solidFill>
                <a:srgbClr val="FF0000"/>
              </a:solidFill>
            </a:endParaRPr>
          </a:p>
          <a:p>
            <a:pPr>
              <a:buFont typeface="Arial" pitchFamily="34" charset="0"/>
              <a:buChar char="•"/>
            </a:pPr>
            <a:endParaRPr lang="en-GB" dirty="0">
              <a:solidFill>
                <a:srgbClr val="FF0000"/>
              </a:solidFill>
            </a:endParaRPr>
          </a:p>
        </p:txBody>
      </p:sp>
      <p:sp>
        <p:nvSpPr>
          <p:cNvPr id="3" name="Title 2"/>
          <p:cNvSpPr>
            <a:spLocks noGrp="1"/>
          </p:cNvSpPr>
          <p:nvPr>
            <p:ph type="title"/>
          </p:nvPr>
        </p:nvSpPr>
        <p:spPr/>
        <p:txBody>
          <a:bodyPr>
            <a:normAutofit/>
          </a:bodyPr>
          <a:lstStyle/>
          <a:p>
            <a:pPr algn="ctr"/>
            <a:r>
              <a:rPr lang="en-GB" dirty="0">
                <a:solidFill>
                  <a:srgbClr val="FF0000"/>
                </a:solidFill>
              </a:rPr>
              <a:t>Indications for OGTT</a:t>
            </a:r>
          </a:p>
        </p:txBody>
      </p:sp>
    </p:spTree>
    <p:extLst>
      <p:ext uri="{BB962C8B-B14F-4D97-AF65-F5344CB8AC3E}">
        <p14:creationId xmlns:p14="http://schemas.microsoft.com/office/powerpoint/2010/main" val="642097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solidFill>
                  <a:srgbClr val="FF0000"/>
                </a:solidFill>
              </a:rPr>
              <a:t>WHO recommendation </a:t>
            </a:r>
          </a:p>
          <a:p>
            <a:r>
              <a:rPr lang="en-GB" sz="2400" dirty="0">
                <a:solidFill>
                  <a:srgbClr val="FF0000"/>
                </a:solidFill>
              </a:rPr>
              <a:t>HbA1c ≥ 48mmol/</a:t>
            </a:r>
            <a:r>
              <a:rPr lang="en-GB" sz="2400" dirty="0" err="1">
                <a:solidFill>
                  <a:srgbClr val="FF0000"/>
                </a:solidFill>
              </a:rPr>
              <a:t>mol</a:t>
            </a:r>
            <a:r>
              <a:rPr lang="en-GB" sz="2400" dirty="0">
                <a:solidFill>
                  <a:srgbClr val="FF0000"/>
                </a:solidFill>
              </a:rPr>
              <a:t> (6.5%) Is diagnostic of DM</a:t>
            </a:r>
          </a:p>
          <a:p>
            <a:r>
              <a:rPr lang="en-GB" sz="1600" dirty="0">
                <a:solidFill>
                  <a:srgbClr val="FF0000"/>
                </a:solidFill>
              </a:rPr>
              <a:t>(Variation between ethnicity could be 4mmol/</a:t>
            </a:r>
            <a:r>
              <a:rPr lang="en-GB" sz="1600" dirty="0" err="1">
                <a:solidFill>
                  <a:srgbClr val="FF0000"/>
                </a:solidFill>
              </a:rPr>
              <a:t>mol</a:t>
            </a:r>
            <a:r>
              <a:rPr lang="en-GB" sz="1600" dirty="0">
                <a:solidFill>
                  <a:srgbClr val="FF0000"/>
                </a:solidFill>
              </a:rPr>
              <a:t> between European/African)</a:t>
            </a:r>
          </a:p>
          <a:p>
            <a:endParaRPr lang="en-GB" sz="1600" dirty="0">
              <a:solidFill>
                <a:srgbClr val="FF0000"/>
              </a:solidFill>
            </a:endParaRPr>
          </a:p>
          <a:p>
            <a:r>
              <a:rPr lang="en-GB" sz="1600" dirty="0">
                <a:solidFill>
                  <a:srgbClr val="FF0000"/>
                </a:solidFill>
              </a:rPr>
              <a:t>As HBa1c measures glycation of Haemoglobin in RBC its dependent their rate of cell turnover</a:t>
            </a:r>
          </a:p>
          <a:p>
            <a:pPr marL="109728" indent="0">
              <a:buNone/>
            </a:pPr>
            <a:endParaRPr lang="en-GB" sz="1600" dirty="0">
              <a:solidFill>
                <a:srgbClr val="FF0000"/>
              </a:solidFill>
            </a:endParaRPr>
          </a:p>
          <a:p>
            <a:pPr marL="109728" indent="0">
              <a:buNone/>
            </a:pPr>
            <a:r>
              <a:rPr lang="en-GB" sz="1600" dirty="0">
                <a:solidFill>
                  <a:srgbClr val="FF0000"/>
                </a:solidFill>
              </a:rPr>
              <a:t>Should not be used for diagnosis in:</a:t>
            </a:r>
          </a:p>
          <a:p>
            <a:r>
              <a:rPr lang="en-GB" sz="1600" dirty="0">
                <a:solidFill>
                  <a:srgbClr val="FF0000"/>
                </a:solidFill>
              </a:rPr>
              <a:t>Children</a:t>
            </a:r>
          </a:p>
          <a:p>
            <a:r>
              <a:rPr lang="en-GB" sz="1600" dirty="0">
                <a:solidFill>
                  <a:srgbClr val="FF0000"/>
                </a:solidFill>
              </a:rPr>
              <a:t>Pregnancy</a:t>
            </a:r>
          </a:p>
          <a:p>
            <a:r>
              <a:rPr lang="en-GB" sz="1600" dirty="0">
                <a:solidFill>
                  <a:srgbClr val="FF0000"/>
                </a:solidFill>
              </a:rPr>
              <a:t>Suspected Type 1/acutely ill will not pick rapid raised hyperglycaemia</a:t>
            </a:r>
          </a:p>
          <a:p>
            <a:r>
              <a:rPr lang="en-GB" sz="1600" dirty="0">
                <a:solidFill>
                  <a:srgbClr val="FF0000"/>
                </a:solidFill>
              </a:rPr>
              <a:t>Drugs which cause rapid rise of glucose </a:t>
            </a:r>
            <a:r>
              <a:rPr lang="en-GB" sz="1600" dirty="0" err="1">
                <a:solidFill>
                  <a:srgbClr val="FF0000"/>
                </a:solidFill>
              </a:rPr>
              <a:t>ie</a:t>
            </a:r>
            <a:r>
              <a:rPr lang="en-GB" sz="1600" dirty="0">
                <a:solidFill>
                  <a:srgbClr val="FF0000"/>
                </a:solidFill>
              </a:rPr>
              <a:t> steroids/antipsychotics</a:t>
            </a:r>
          </a:p>
          <a:p>
            <a:r>
              <a:rPr lang="en-GB" sz="1600" dirty="0">
                <a:solidFill>
                  <a:srgbClr val="FF0000"/>
                </a:solidFill>
              </a:rPr>
              <a:t>Abnormal haemoglobin variant which reduce RBC turnover</a:t>
            </a:r>
          </a:p>
          <a:p>
            <a:r>
              <a:rPr lang="en-GB" sz="1600" dirty="0">
                <a:solidFill>
                  <a:srgbClr val="FF0000"/>
                </a:solidFill>
              </a:rPr>
              <a:t>Anaemia from haemolysis/iron deficient/chronic renal failure</a:t>
            </a:r>
          </a:p>
          <a:p>
            <a:pPr marL="109728" indent="0">
              <a:buNone/>
            </a:pPr>
            <a:endParaRPr lang="en-GB" sz="1600" dirty="0">
              <a:solidFill>
                <a:srgbClr val="FF0000"/>
              </a:solidFill>
            </a:endParaRPr>
          </a:p>
          <a:p>
            <a:endParaRPr lang="en-GB" dirty="0">
              <a:solidFill>
                <a:srgbClr val="FF0000"/>
              </a:solidFill>
            </a:endParaRPr>
          </a:p>
        </p:txBody>
      </p:sp>
      <p:sp>
        <p:nvSpPr>
          <p:cNvPr id="3" name="Title 2"/>
          <p:cNvSpPr>
            <a:spLocks noGrp="1"/>
          </p:cNvSpPr>
          <p:nvPr>
            <p:ph type="title"/>
          </p:nvPr>
        </p:nvSpPr>
        <p:spPr/>
        <p:txBody>
          <a:bodyPr>
            <a:normAutofit/>
          </a:bodyPr>
          <a:lstStyle/>
          <a:p>
            <a:pPr algn="ctr"/>
            <a:r>
              <a:rPr lang="en-GB" dirty="0">
                <a:solidFill>
                  <a:srgbClr val="FF0000"/>
                </a:solidFill>
              </a:rPr>
              <a:t>Diagnosing using HbA1c </a:t>
            </a:r>
          </a:p>
        </p:txBody>
      </p:sp>
    </p:spTree>
    <p:extLst>
      <p:ext uri="{BB962C8B-B14F-4D97-AF65-F5344CB8AC3E}">
        <p14:creationId xmlns:p14="http://schemas.microsoft.com/office/powerpoint/2010/main" val="3930315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229600" cy="5170579"/>
          </a:xfrm>
        </p:spPr>
        <p:txBody>
          <a:bodyPr/>
          <a:lstStyle/>
          <a:p>
            <a:endParaRPr lang="en-GB" dirty="0">
              <a:solidFill>
                <a:srgbClr val="FF0000"/>
              </a:solidFill>
            </a:endParaRPr>
          </a:p>
          <a:p>
            <a:endParaRPr lang="en-GB" dirty="0">
              <a:solidFill>
                <a:srgbClr val="FF0000"/>
              </a:solidFill>
            </a:endParaRPr>
          </a:p>
          <a:p>
            <a:endParaRPr lang="en-GB" dirty="0">
              <a:solidFill>
                <a:srgbClr val="FF0000"/>
              </a:solidFill>
            </a:endParaRPr>
          </a:p>
          <a:p>
            <a:endParaRPr lang="en-GB" dirty="0">
              <a:solidFill>
                <a:srgbClr val="FF0000"/>
              </a:solidFill>
            </a:endParaRPr>
          </a:p>
          <a:p>
            <a:r>
              <a:rPr lang="en-GB" dirty="0">
                <a:solidFill>
                  <a:srgbClr val="FF0000"/>
                </a:solidFill>
              </a:rPr>
              <a:t>Will an individual diagnosed as T2DM by an OGTT be diagnosed T2DM using Hba1c?</a:t>
            </a:r>
          </a:p>
          <a:p>
            <a:endParaRPr lang="en-GB" dirty="0">
              <a:solidFill>
                <a:srgbClr val="FF0000"/>
              </a:solidFill>
            </a:endParaRPr>
          </a:p>
        </p:txBody>
      </p:sp>
      <p:sp>
        <p:nvSpPr>
          <p:cNvPr id="3" name="Title 2"/>
          <p:cNvSpPr>
            <a:spLocks noGrp="1"/>
          </p:cNvSpPr>
          <p:nvPr>
            <p:ph type="title"/>
          </p:nvPr>
        </p:nvSpPr>
        <p:spPr>
          <a:xfrm>
            <a:off x="457200" y="274638"/>
            <a:ext cx="8229600" cy="562074"/>
          </a:xfrm>
        </p:spPr>
        <p:txBody>
          <a:bodyPr>
            <a:normAutofit fontScale="90000"/>
          </a:bodyPr>
          <a:lstStyle/>
          <a:p>
            <a:endParaRPr lang="en-GB" dirty="0">
              <a:solidFill>
                <a:srgbClr val="FF0000"/>
              </a:solidFill>
            </a:endParaRPr>
          </a:p>
        </p:txBody>
      </p:sp>
    </p:spTree>
    <p:extLst>
      <p:ext uri="{BB962C8B-B14F-4D97-AF65-F5344CB8AC3E}">
        <p14:creationId xmlns:p14="http://schemas.microsoft.com/office/powerpoint/2010/main" val="1690966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098571"/>
          </a:xfrm>
        </p:spPr>
        <p:txBody>
          <a:bodyPr/>
          <a:lstStyle/>
          <a:p>
            <a:endParaRPr lang="en-GB" sz="2400" dirty="0">
              <a:solidFill>
                <a:srgbClr val="FF0000"/>
              </a:solidFill>
            </a:endParaRPr>
          </a:p>
          <a:p>
            <a:r>
              <a:rPr lang="en-GB" sz="2400" dirty="0">
                <a:solidFill>
                  <a:srgbClr val="FF0000"/>
                </a:solidFill>
              </a:rPr>
              <a:t>Not always!!</a:t>
            </a:r>
          </a:p>
          <a:p>
            <a:endParaRPr lang="en-GB" sz="2400" dirty="0">
              <a:solidFill>
                <a:srgbClr val="FF0000"/>
              </a:solidFill>
            </a:endParaRPr>
          </a:p>
          <a:p>
            <a:r>
              <a:rPr lang="en-GB" sz="2400" dirty="0">
                <a:solidFill>
                  <a:srgbClr val="FF0000"/>
                </a:solidFill>
              </a:rPr>
              <a:t>The two test actually diagnose two different populations.</a:t>
            </a:r>
          </a:p>
          <a:p>
            <a:endParaRPr lang="en-GB" sz="2400" dirty="0">
              <a:solidFill>
                <a:srgbClr val="FF0000"/>
              </a:solidFill>
            </a:endParaRPr>
          </a:p>
          <a:p>
            <a:r>
              <a:rPr lang="en-GB" sz="2400" dirty="0">
                <a:solidFill>
                  <a:srgbClr val="FF0000"/>
                </a:solidFill>
              </a:rPr>
              <a:t>The populations do overlap but not mutually inclusive.</a:t>
            </a:r>
          </a:p>
          <a:p>
            <a:endParaRPr lang="en-GB" sz="2400" dirty="0">
              <a:solidFill>
                <a:srgbClr val="FF0000"/>
              </a:solidFill>
            </a:endParaRPr>
          </a:p>
          <a:p>
            <a:r>
              <a:rPr lang="en-GB" sz="2400" dirty="0">
                <a:solidFill>
                  <a:srgbClr val="FF0000"/>
                </a:solidFill>
              </a:rPr>
              <a:t>Hence do not use both test, </a:t>
            </a:r>
            <a:r>
              <a:rPr lang="en-GB" sz="2400">
                <a:solidFill>
                  <a:srgbClr val="FF0000"/>
                </a:solidFill>
              </a:rPr>
              <a:t>pick one</a:t>
            </a:r>
            <a:endParaRPr lang="en-GB" sz="2400" dirty="0">
              <a:solidFill>
                <a:srgbClr val="FF0000"/>
              </a:solidFill>
            </a:endParaRPr>
          </a:p>
          <a:p>
            <a:endParaRPr lang="en-GB" sz="2400" dirty="0">
              <a:solidFill>
                <a:srgbClr val="FF0000"/>
              </a:solidFill>
            </a:endParaRPr>
          </a:p>
          <a:p>
            <a:pPr marL="109728" indent="0">
              <a:buNone/>
            </a:pPr>
            <a:endParaRPr lang="en-GB" sz="2400" dirty="0">
              <a:solidFill>
                <a:srgbClr val="FF0000"/>
              </a:solidFill>
            </a:endParaRPr>
          </a:p>
          <a:p>
            <a:endParaRPr lang="en-GB" sz="2400" dirty="0">
              <a:solidFill>
                <a:srgbClr val="FF0000"/>
              </a:solidFill>
            </a:endParaRPr>
          </a:p>
          <a:p>
            <a:endParaRPr lang="en-GB" dirty="0">
              <a:solidFill>
                <a:srgbClr val="FF0000"/>
              </a:solidFill>
            </a:endParaRPr>
          </a:p>
        </p:txBody>
      </p:sp>
      <p:sp>
        <p:nvSpPr>
          <p:cNvPr id="3" name="Title 2"/>
          <p:cNvSpPr>
            <a:spLocks noGrp="1"/>
          </p:cNvSpPr>
          <p:nvPr>
            <p:ph type="title"/>
          </p:nvPr>
        </p:nvSpPr>
        <p:spPr/>
        <p:txBody>
          <a:bodyPr>
            <a:normAutofit fontScale="90000"/>
          </a:bodyPr>
          <a:lstStyle/>
          <a:p>
            <a:br>
              <a:rPr lang="en-GB" dirty="0"/>
            </a:br>
            <a:br>
              <a:rPr lang="en-GB" dirty="0"/>
            </a:br>
            <a:br>
              <a:rPr lang="en-GB" dirty="0"/>
            </a:br>
            <a:br>
              <a:rPr lang="en-GB" dirty="0"/>
            </a:br>
            <a:br>
              <a:rPr lang="en-GB" dirty="0"/>
            </a:br>
            <a:br>
              <a:rPr lang="en-GB" dirty="0"/>
            </a:br>
            <a:br>
              <a:rPr lang="en-GB" dirty="0"/>
            </a:br>
            <a:endParaRPr lang="en-GB" dirty="0"/>
          </a:p>
        </p:txBody>
      </p:sp>
    </p:spTree>
    <p:extLst>
      <p:ext uri="{BB962C8B-B14F-4D97-AF65-F5344CB8AC3E}">
        <p14:creationId xmlns:p14="http://schemas.microsoft.com/office/powerpoint/2010/main" val="2256709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endParaRPr lang="en-GB" sz="2000" dirty="0">
              <a:solidFill>
                <a:srgbClr val="FF0000"/>
              </a:solidFill>
            </a:endParaRPr>
          </a:p>
          <a:p>
            <a:endParaRPr lang="en-GB" sz="2000" dirty="0">
              <a:solidFill>
                <a:srgbClr val="FF0000"/>
              </a:solidFill>
            </a:endParaRPr>
          </a:p>
          <a:p>
            <a:r>
              <a:rPr lang="en-GB" sz="3200" dirty="0">
                <a:solidFill>
                  <a:srgbClr val="FF0000"/>
                </a:solidFill>
              </a:rPr>
              <a:t>There is no national screening programme recommended</a:t>
            </a:r>
          </a:p>
          <a:p>
            <a:endParaRPr lang="en-GB" sz="3200" dirty="0">
              <a:solidFill>
                <a:srgbClr val="FF0000"/>
              </a:solidFill>
            </a:endParaRPr>
          </a:p>
          <a:p>
            <a:r>
              <a:rPr lang="en-GB" sz="3200" dirty="0">
                <a:solidFill>
                  <a:srgbClr val="FF0000"/>
                </a:solidFill>
              </a:rPr>
              <a:t>Diabetes prevention programme:</a:t>
            </a:r>
          </a:p>
          <a:p>
            <a:endParaRPr lang="en-GB" sz="3200" dirty="0">
              <a:solidFill>
                <a:srgbClr val="FF0000"/>
              </a:solidFill>
            </a:endParaRPr>
          </a:p>
          <a:p>
            <a:pPr marL="109728" indent="0">
              <a:buNone/>
            </a:pPr>
            <a:r>
              <a:rPr lang="en-GB" sz="3200" dirty="0">
                <a:solidFill>
                  <a:srgbClr val="FF0000"/>
                </a:solidFill>
              </a:rPr>
              <a:t>Aims to identify high risk individuals using risk assessment tools i.e. Q-Diabetes</a:t>
            </a:r>
          </a:p>
          <a:p>
            <a:pPr marL="109728" indent="0">
              <a:buNone/>
            </a:pPr>
            <a:endParaRPr lang="en-GB" sz="3200" dirty="0">
              <a:solidFill>
                <a:srgbClr val="FF0000"/>
              </a:solidFill>
            </a:endParaRPr>
          </a:p>
          <a:p>
            <a:pPr marL="109728" indent="0">
              <a:buNone/>
            </a:pPr>
            <a:r>
              <a:rPr lang="en-GB" sz="3200" dirty="0">
                <a:solidFill>
                  <a:srgbClr val="FF0000"/>
                </a:solidFill>
              </a:rPr>
              <a:t>Those with high risk scores will have fasting bloods sugars or HbA1c to determine NDH/Diabetes</a:t>
            </a:r>
          </a:p>
          <a:p>
            <a:endParaRPr lang="en-GB" sz="3200" dirty="0">
              <a:solidFill>
                <a:srgbClr val="FF0000"/>
              </a:solidFill>
            </a:endParaRPr>
          </a:p>
          <a:p>
            <a:endParaRPr lang="en-GB" sz="2000" dirty="0">
              <a:solidFill>
                <a:srgbClr val="FF0000"/>
              </a:solidFill>
            </a:endParaRPr>
          </a:p>
        </p:txBody>
      </p:sp>
      <p:sp>
        <p:nvSpPr>
          <p:cNvPr id="3" name="Title 2"/>
          <p:cNvSpPr>
            <a:spLocks noGrp="1"/>
          </p:cNvSpPr>
          <p:nvPr>
            <p:ph type="title"/>
          </p:nvPr>
        </p:nvSpPr>
        <p:spPr/>
        <p:txBody>
          <a:bodyPr>
            <a:normAutofit fontScale="90000"/>
          </a:bodyPr>
          <a:lstStyle/>
          <a:p>
            <a:pPr algn="ctr"/>
            <a:r>
              <a:rPr lang="en-GB" dirty="0">
                <a:solidFill>
                  <a:srgbClr val="FF0000"/>
                </a:solidFill>
              </a:rPr>
              <a:t>Diabetes Prevention Programmes</a:t>
            </a:r>
          </a:p>
        </p:txBody>
      </p:sp>
    </p:spTree>
    <p:extLst>
      <p:ext uri="{BB962C8B-B14F-4D97-AF65-F5344CB8AC3E}">
        <p14:creationId xmlns:p14="http://schemas.microsoft.com/office/powerpoint/2010/main" val="52809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000" dirty="0">
                <a:solidFill>
                  <a:srgbClr val="FF0000"/>
                </a:solidFill>
              </a:rPr>
              <a:t>All Caucasian over 40 </a:t>
            </a:r>
            <a:r>
              <a:rPr lang="en-GB" sz="2000" dirty="0" err="1">
                <a:solidFill>
                  <a:srgbClr val="FF0000"/>
                </a:solidFill>
              </a:rPr>
              <a:t>yrs</a:t>
            </a:r>
            <a:r>
              <a:rPr lang="en-GB" sz="2000" dirty="0">
                <a:solidFill>
                  <a:srgbClr val="FF0000"/>
                </a:solidFill>
              </a:rPr>
              <a:t> with first degree relative with T2DM will be offered complete a risk assessment tool</a:t>
            </a:r>
          </a:p>
          <a:p>
            <a:endParaRPr lang="en-GB" sz="2000" dirty="0">
              <a:solidFill>
                <a:srgbClr val="FF0000"/>
              </a:solidFill>
            </a:endParaRPr>
          </a:p>
          <a:p>
            <a:r>
              <a:rPr lang="en-GB" sz="2000" dirty="0">
                <a:solidFill>
                  <a:srgbClr val="FF0000"/>
                </a:solidFill>
              </a:rPr>
              <a:t>In Asian/Black individual over 25yrs with first degree relative with T2DM will be offered to complete a risk assessment tool</a:t>
            </a:r>
          </a:p>
          <a:p>
            <a:endParaRPr lang="en-GB" sz="2000" dirty="0">
              <a:solidFill>
                <a:srgbClr val="FF0000"/>
              </a:solidFill>
            </a:endParaRPr>
          </a:p>
          <a:p>
            <a:r>
              <a:rPr lang="en-GB" sz="2000" dirty="0">
                <a:solidFill>
                  <a:srgbClr val="FF0000"/>
                </a:solidFill>
              </a:rPr>
              <a:t>Those with a high risk score should be offered fasting bloods sugar or a HbA1c</a:t>
            </a:r>
          </a:p>
          <a:p>
            <a:endParaRPr lang="en-GB" sz="2000" dirty="0">
              <a:solidFill>
                <a:srgbClr val="FF0000"/>
              </a:solidFill>
            </a:endParaRPr>
          </a:p>
          <a:p>
            <a:r>
              <a:rPr lang="en-GB" sz="2000" dirty="0">
                <a:solidFill>
                  <a:srgbClr val="FF0000"/>
                </a:solidFill>
              </a:rPr>
              <a:t>Should be repeated between 3-5 years.</a:t>
            </a:r>
            <a:endParaRPr lang="en-GB" dirty="0">
              <a:solidFill>
                <a:srgbClr val="FF0000"/>
              </a:solidFill>
            </a:endParaRPr>
          </a:p>
        </p:txBody>
      </p:sp>
      <p:sp>
        <p:nvSpPr>
          <p:cNvPr id="3" name="Title 2"/>
          <p:cNvSpPr>
            <a:spLocks noGrp="1"/>
          </p:cNvSpPr>
          <p:nvPr>
            <p:ph type="title"/>
          </p:nvPr>
        </p:nvSpPr>
        <p:spPr/>
        <p:txBody>
          <a:bodyPr/>
          <a:lstStyle/>
          <a:p>
            <a:r>
              <a:rPr lang="en-GB" sz="3700" dirty="0">
                <a:solidFill>
                  <a:srgbClr val="FF0000"/>
                </a:solidFill>
              </a:rPr>
              <a:t>Diabetes Prevention Programmes</a:t>
            </a:r>
            <a:endParaRPr lang="en-GB" dirty="0"/>
          </a:p>
        </p:txBody>
      </p:sp>
    </p:spTree>
    <p:extLst>
      <p:ext uri="{BB962C8B-B14F-4D97-AF65-F5344CB8AC3E}">
        <p14:creationId xmlns:p14="http://schemas.microsoft.com/office/powerpoint/2010/main" val="3726200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GB" sz="2800" dirty="0">
                <a:solidFill>
                  <a:srgbClr val="0070C0"/>
                </a:solidFill>
              </a:rPr>
              <a:t>Diabetes Prevention Programme</a:t>
            </a:r>
          </a:p>
          <a:p>
            <a:pPr marL="109728" indent="0">
              <a:buNone/>
            </a:pPr>
            <a:endParaRPr lang="en-GB" dirty="0">
              <a:solidFill>
                <a:srgbClr val="FF0000"/>
              </a:solidFill>
            </a:endParaRPr>
          </a:p>
          <a:p>
            <a:r>
              <a:rPr lang="en-GB" dirty="0">
                <a:solidFill>
                  <a:srgbClr val="FF0000"/>
                </a:solidFill>
              </a:rPr>
              <a:t>HbA1c 42-47mmol/mo1 (6-6.4%)</a:t>
            </a:r>
          </a:p>
          <a:p>
            <a:endParaRPr lang="en-GB" dirty="0">
              <a:solidFill>
                <a:srgbClr val="FF0000"/>
              </a:solidFill>
            </a:endParaRPr>
          </a:p>
          <a:p>
            <a:r>
              <a:rPr lang="en-GB" dirty="0">
                <a:solidFill>
                  <a:srgbClr val="FF0000"/>
                </a:solidFill>
              </a:rPr>
              <a:t>Provide intensive lifestyle advice</a:t>
            </a:r>
          </a:p>
          <a:p>
            <a:endParaRPr lang="en-GB" dirty="0">
              <a:solidFill>
                <a:srgbClr val="FF0000"/>
              </a:solidFill>
            </a:endParaRPr>
          </a:p>
          <a:p>
            <a:r>
              <a:rPr lang="en-GB" dirty="0">
                <a:solidFill>
                  <a:srgbClr val="FF0000"/>
                </a:solidFill>
              </a:rPr>
              <a:t>Educate to report symptoms of diabetes </a:t>
            </a:r>
          </a:p>
          <a:p>
            <a:endParaRPr lang="en-GB" dirty="0">
              <a:solidFill>
                <a:srgbClr val="FF0000"/>
              </a:solidFill>
            </a:endParaRPr>
          </a:p>
          <a:p>
            <a:r>
              <a:rPr lang="en-GB" dirty="0">
                <a:solidFill>
                  <a:srgbClr val="FF0000"/>
                </a:solidFill>
              </a:rPr>
              <a:t>Monitor HbA1c annually </a:t>
            </a:r>
          </a:p>
          <a:p>
            <a:endParaRPr lang="en-GB" dirty="0">
              <a:solidFill>
                <a:srgbClr val="FF0000"/>
              </a:solidFill>
            </a:endParaRPr>
          </a:p>
          <a:p>
            <a:endParaRPr lang="en-GB" dirty="0">
              <a:solidFill>
                <a:srgbClr val="FF0000"/>
              </a:solidFill>
            </a:endParaRPr>
          </a:p>
        </p:txBody>
      </p:sp>
      <p:sp>
        <p:nvSpPr>
          <p:cNvPr id="3" name="Title 2"/>
          <p:cNvSpPr>
            <a:spLocks noGrp="1"/>
          </p:cNvSpPr>
          <p:nvPr>
            <p:ph type="title"/>
          </p:nvPr>
        </p:nvSpPr>
        <p:spPr/>
        <p:txBody>
          <a:bodyPr/>
          <a:lstStyle/>
          <a:p>
            <a:pPr algn="ctr"/>
            <a:r>
              <a:rPr lang="en-GB" dirty="0">
                <a:solidFill>
                  <a:srgbClr val="FF0000"/>
                </a:solidFill>
              </a:rPr>
              <a:t>Pre-diabetics-High risk of DM</a:t>
            </a:r>
          </a:p>
        </p:txBody>
      </p:sp>
    </p:spTree>
    <p:extLst>
      <p:ext uri="{BB962C8B-B14F-4D97-AF65-F5344CB8AC3E}">
        <p14:creationId xmlns:p14="http://schemas.microsoft.com/office/powerpoint/2010/main" val="3993532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GB" dirty="0">
              <a:solidFill>
                <a:srgbClr val="FF0000"/>
              </a:solidFill>
            </a:endParaRPr>
          </a:p>
          <a:p>
            <a:endParaRPr lang="en-GB" dirty="0">
              <a:solidFill>
                <a:srgbClr val="FF0000"/>
              </a:solidFill>
            </a:endParaRPr>
          </a:p>
          <a:p>
            <a:r>
              <a:rPr lang="en-GB" dirty="0">
                <a:solidFill>
                  <a:srgbClr val="FF0000"/>
                </a:solidFill>
              </a:rPr>
              <a:t>Insulin is produced within Beta islets cells</a:t>
            </a:r>
          </a:p>
          <a:p>
            <a:endParaRPr lang="en-GB" dirty="0">
              <a:solidFill>
                <a:srgbClr val="FF0000"/>
              </a:solidFill>
            </a:endParaRPr>
          </a:p>
          <a:p>
            <a:r>
              <a:rPr lang="en-GB" dirty="0">
                <a:solidFill>
                  <a:srgbClr val="FF0000"/>
                </a:solidFill>
              </a:rPr>
              <a:t>Glucose intolerance/hyperglycaemia results:</a:t>
            </a:r>
          </a:p>
          <a:p>
            <a:pPr lvl="1">
              <a:buFont typeface="Wingdings" pitchFamily="2" charset="2"/>
              <a:buChar char="§"/>
            </a:pPr>
            <a:endParaRPr lang="en-GB" dirty="0">
              <a:solidFill>
                <a:srgbClr val="FF0000"/>
              </a:solidFill>
            </a:endParaRPr>
          </a:p>
          <a:p>
            <a:pPr lvl="1">
              <a:buFont typeface="Wingdings" pitchFamily="2" charset="2"/>
              <a:buChar char="§"/>
            </a:pPr>
            <a:r>
              <a:rPr lang="en-GB" dirty="0">
                <a:solidFill>
                  <a:srgbClr val="FF0000"/>
                </a:solidFill>
              </a:rPr>
              <a:t>Insulin resistance</a:t>
            </a:r>
          </a:p>
          <a:p>
            <a:pPr marL="393192" lvl="1" indent="0">
              <a:buNone/>
            </a:pPr>
            <a:endParaRPr lang="en-GB" dirty="0">
              <a:solidFill>
                <a:srgbClr val="FF0000"/>
              </a:solidFill>
            </a:endParaRPr>
          </a:p>
          <a:p>
            <a:pPr lvl="1">
              <a:buFont typeface="Wingdings" pitchFamily="2" charset="2"/>
              <a:buChar char="§"/>
            </a:pPr>
            <a:r>
              <a:rPr lang="en-GB" dirty="0">
                <a:solidFill>
                  <a:srgbClr val="FF0000"/>
                </a:solidFill>
              </a:rPr>
              <a:t>Beta cell dysfunction</a:t>
            </a:r>
          </a:p>
          <a:p>
            <a:pPr lvl="1">
              <a:buFont typeface="Wingdings" pitchFamily="2" charset="2"/>
              <a:buChar char="§"/>
            </a:pPr>
            <a:endParaRPr lang="en-GB" dirty="0">
              <a:solidFill>
                <a:srgbClr val="FF0000"/>
              </a:solidFill>
            </a:endParaRPr>
          </a:p>
          <a:p>
            <a:pPr lvl="1">
              <a:buFont typeface="Wingdings" pitchFamily="2" charset="2"/>
              <a:buChar char="§"/>
            </a:pPr>
            <a:endParaRPr lang="en-GB" dirty="0">
              <a:solidFill>
                <a:srgbClr val="FF0000"/>
              </a:solidFill>
            </a:endParaRPr>
          </a:p>
          <a:p>
            <a:endParaRPr lang="en-GB" dirty="0">
              <a:solidFill>
                <a:srgbClr val="FF0000"/>
              </a:solidFill>
            </a:endParaRPr>
          </a:p>
        </p:txBody>
      </p:sp>
      <p:sp>
        <p:nvSpPr>
          <p:cNvPr id="3" name="Title 2"/>
          <p:cNvSpPr>
            <a:spLocks noGrp="1"/>
          </p:cNvSpPr>
          <p:nvPr>
            <p:ph type="title"/>
          </p:nvPr>
        </p:nvSpPr>
        <p:spPr/>
        <p:txBody>
          <a:bodyPr>
            <a:normAutofit fontScale="90000"/>
          </a:bodyPr>
          <a:lstStyle/>
          <a:p>
            <a:pPr algn="ctr"/>
            <a:r>
              <a:rPr lang="en-GB" dirty="0">
                <a:solidFill>
                  <a:srgbClr val="FF0000"/>
                </a:solidFill>
              </a:rPr>
              <a:t>Basic pathophysiology for glucose intolerance</a:t>
            </a:r>
          </a:p>
        </p:txBody>
      </p:sp>
    </p:spTree>
    <p:extLst>
      <p:ext uri="{BB962C8B-B14F-4D97-AF65-F5344CB8AC3E}">
        <p14:creationId xmlns:p14="http://schemas.microsoft.com/office/powerpoint/2010/main" val="630578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GB" sz="2800" dirty="0">
              <a:solidFill>
                <a:srgbClr val="FF0000"/>
              </a:solidFill>
            </a:endParaRPr>
          </a:p>
          <a:p>
            <a:pPr marL="109728" indent="0">
              <a:buNone/>
            </a:pPr>
            <a:endParaRPr lang="en-GB" sz="2800" dirty="0">
              <a:solidFill>
                <a:srgbClr val="FF0000"/>
              </a:solidFill>
            </a:endParaRPr>
          </a:p>
          <a:p>
            <a:pPr marL="109728" indent="0">
              <a:buNone/>
            </a:pPr>
            <a:r>
              <a:rPr lang="en-GB" sz="2800" dirty="0">
                <a:solidFill>
                  <a:srgbClr val="FF0000"/>
                </a:solidFill>
              </a:rPr>
              <a:t>38 </a:t>
            </a:r>
            <a:r>
              <a:rPr lang="en-GB" sz="2800" dirty="0" err="1">
                <a:solidFill>
                  <a:srgbClr val="FF0000"/>
                </a:solidFill>
              </a:rPr>
              <a:t>yr</a:t>
            </a:r>
            <a:r>
              <a:rPr lang="en-GB" sz="2800" dirty="0">
                <a:solidFill>
                  <a:srgbClr val="FF0000"/>
                </a:solidFill>
              </a:rPr>
              <a:t> old male works as a manager with a BMI of 27, is complaining of increase thirst, passing lots of urine, tired all the time. Has had his FPG returned as 9.5mmol. How will organise his care?</a:t>
            </a:r>
          </a:p>
          <a:p>
            <a:endParaRPr lang="en-GB" sz="1600" dirty="0">
              <a:solidFill>
                <a:srgbClr val="FF0000"/>
              </a:solidFill>
            </a:endParaRPr>
          </a:p>
          <a:p>
            <a:endParaRPr lang="en-GB" sz="1600" dirty="0">
              <a:solidFill>
                <a:srgbClr val="FF0000"/>
              </a:solidFill>
            </a:endParaRPr>
          </a:p>
        </p:txBody>
      </p:sp>
      <p:sp>
        <p:nvSpPr>
          <p:cNvPr id="3" name="Title 2"/>
          <p:cNvSpPr>
            <a:spLocks noGrp="1"/>
          </p:cNvSpPr>
          <p:nvPr>
            <p:ph type="title"/>
          </p:nvPr>
        </p:nvSpPr>
        <p:spPr/>
        <p:txBody>
          <a:bodyPr>
            <a:normAutofit fontScale="90000"/>
          </a:bodyPr>
          <a:lstStyle/>
          <a:p>
            <a:pPr algn="ctr"/>
            <a:r>
              <a:rPr lang="en-GB" dirty="0">
                <a:solidFill>
                  <a:srgbClr val="FF0000"/>
                </a:solidFill>
              </a:rPr>
              <a:t>Organising Care in Primary Care</a:t>
            </a:r>
          </a:p>
        </p:txBody>
      </p:sp>
    </p:spTree>
    <p:extLst>
      <p:ext uri="{BB962C8B-B14F-4D97-AF65-F5344CB8AC3E}">
        <p14:creationId xmlns:p14="http://schemas.microsoft.com/office/powerpoint/2010/main" val="2010947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solidFill>
                <a:srgbClr val="FF0000"/>
              </a:solidFill>
            </a:endParaRPr>
          </a:p>
          <a:p>
            <a:r>
              <a:rPr lang="en-GB" dirty="0">
                <a:solidFill>
                  <a:srgbClr val="FF0000"/>
                </a:solidFill>
              </a:rPr>
              <a:t>Inform him of the diagnosis</a:t>
            </a:r>
          </a:p>
          <a:p>
            <a:r>
              <a:rPr lang="en-GB" dirty="0">
                <a:solidFill>
                  <a:srgbClr val="FF0000"/>
                </a:solidFill>
              </a:rPr>
              <a:t>Give brief dietary intervention</a:t>
            </a:r>
          </a:p>
          <a:p>
            <a:r>
              <a:rPr lang="en-GB" dirty="0">
                <a:solidFill>
                  <a:srgbClr val="FF0000"/>
                </a:solidFill>
              </a:rPr>
              <a:t>Request HbA1c, Lipids &amp; U&amp;E with follow up</a:t>
            </a:r>
          </a:p>
          <a:p>
            <a:r>
              <a:rPr lang="en-GB" dirty="0">
                <a:solidFill>
                  <a:srgbClr val="FF0000"/>
                </a:solidFill>
              </a:rPr>
              <a:t>Book appointment for annual check</a:t>
            </a:r>
          </a:p>
          <a:p>
            <a:r>
              <a:rPr lang="en-GB" dirty="0">
                <a:solidFill>
                  <a:srgbClr val="FF0000"/>
                </a:solidFill>
              </a:rPr>
              <a:t>Book for  in house dietary education</a:t>
            </a:r>
          </a:p>
          <a:p>
            <a:r>
              <a:rPr lang="en-GB" dirty="0">
                <a:solidFill>
                  <a:srgbClr val="FF0000"/>
                </a:solidFill>
              </a:rPr>
              <a:t>Need booking for Structured Education</a:t>
            </a:r>
          </a:p>
          <a:p>
            <a:r>
              <a:rPr lang="en-GB" dirty="0">
                <a:solidFill>
                  <a:srgbClr val="FF0000"/>
                </a:solidFill>
              </a:rPr>
              <a:t>Need ensure referred for retinal screening</a:t>
            </a:r>
          </a:p>
          <a:p>
            <a:endParaRPr lang="en-GB" dirty="0">
              <a:solidFill>
                <a:srgbClr val="FF0000"/>
              </a:solidFill>
            </a:endParaRPr>
          </a:p>
        </p:txBody>
      </p:sp>
      <p:sp>
        <p:nvSpPr>
          <p:cNvPr id="3" name="Title 2"/>
          <p:cNvSpPr>
            <a:spLocks noGrp="1"/>
          </p:cNvSpPr>
          <p:nvPr>
            <p:ph type="title"/>
          </p:nvPr>
        </p:nvSpPr>
        <p:spPr/>
        <p:txBody>
          <a:bodyPr>
            <a:normAutofit fontScale="90000"/>
          </a:bodyPr>
          <a:lstStyle/>
          <a:p>
            <a:pPr algn="ctr"/>
            <a:r>
              <a:rPr lang="en-GB" dirty="0">
                <a:solidFill>
                  <a:srgbClr val="FF0000"/>
                </a:solidFill>
              </a:rPr>
              <a:t>Organising Care in Primary Care</a:t>
            </a:r>
          </a:p>
        </p:txBody>
      </p:sp>
    </p:spTree>
    <p:extLst>
      <p:ext uri="{BB962C8B-B14F-4D97-AF65-F5344CB8AC3E}">
        <p14:creationId xmlns:p14="http://schemas.microsoft.com/office/powerpoint/2010/main" val="1422125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solidFill>
                  <a:srgbClr val="FF0000"/>
                </a:solidFill>
              </a:rPr>
              <a:t>Biguanides</a:t>
            </a:r>
          </a:p>
          <a:p>
            <a:endParaRPr lang="en-GB" dirty="0">
              <a:solidFill>
                <a:srgbClr val="FF0000"/>
              </a:solidFill>
            </a:endParaRPr>
          </a:p>
          <a:p>
            <a:r>
              <a:rPr lang="en-GB" dirty="0">
                <a:solidFill>
                  <a:srgbClr val="FF0000"/>
                </a:solidFill>
              </a:rPr>
              <a:t>Sulfonylurea</a:t>
            </a:r>
          </a:p>
          <a:p>
            <a:endParaRPr lang="en-GB" dirty="0">
              <a:solidFill>
                <a:srgbClr val="FF0000"/>
              </a:solidFill>
            </a:endParaRPr>
          </a:p>
          <a:p>
            <a:r>
              <a:rPr lang="en-GB" dirty="0">
                <a:solidFill>
                  <a:srgbClr val="FF0000"/>
                </a:solidFill>
              </a:rPr>
              <a:t>DDP4 inhibitors</a:t>
            </a:r>
          </a:p>
          <a:p>
            <a:endParaRPr lang="en-GB" dirty="0">
              <a:solidFill>
                <a:srgbClr val="FF0000"/>
              </a:solidFill>
            </a:endParaRPr>
          </a:p>
          <a:p>
            <a:r>
              <a:rPr lang="en-GB" dirty="0">
                <a:solidFill>
                  <a:srgbClr val="FF0000"/>
                </a:solidFill>
              </a:rPr>
              <a:t>GLP 1 analogues</a:t>
            </a:r>
          </a:p>
          <a:p>
            <a:endParaRPr lang="en-GB" dirty="0">
              <a:solidFill>
                <a:srgbClr val="FF0000"/>
              </a:solidFill>
            </a:endParaRPr>
          </a:p>
          <a:p>
            <a:r>
              <a:rPr lang="en-GB" dirty="0">
                <a:solidFill>
                  <a:srgbClr val="FF0000"/>
                </a:solidFill>
              </a:rPr>
              <a:t>SGLT2 Receptor inhibitors</a:t>
            </a:r>
          </a:p>
          <a:p>
            <a:endParaRPr lang="en-GB" dirty="0"/>
          </a:p>
        </p:txBody>
      </p:sp>
      <p:sp>
        <p:nvSpPr>
          <p:cNvPr id="3" name="Title 2"/>
          <p:cNvSpPr>
            <a:spLocks noGrp="1"/>
          </p:cNvSpPr>
          <p:nvPr>
            <p:ph type="title"/>
          </p:nvPr>
        </p:nvSpPr>
        <p:spPr/>
        <p:txBody>
          <a:bodyPr/>
          <a:lstStyle/>
          <a:p>
            <a:pPr algn="ctr"/>
            <a:r>
              <a:rPr lang="en-GB" dirty="0">
                <a:solidFill>
                  <a:srgbClr val="FF0000"/>
                </a:solidFill>
              </a:rPr>
              <a:t>Anti-</a:t>
            </a:r>
            <a:r>
              <a:rPr lang="en-GB" dirty="0" err="1">
                <a:solidFill>
                  <a:srgbClr val="FF0000"/>
                </a:solidFill>
              </a:rPr>
              <a:t>hyperglycemic</a:t>
            </a:r>
            <a:r>
              <a:rPr lang="en-GB" dirty="0">
                <a:solidFill>
                  <a:srgbClr val="FF0000"/>
                </a:solidFill>
              </a:rPr>
              <a:t> drugs</a:t>
            </a:r>
          </a:p>
        </p:txBody>
      </p:sp>
    </p:spTree>
    <p:extLst>
      <p:ext uri="{BB962C8B-B14F-4D97-AF65-F5344CB8AC3E}">
        <p14:creationId xmlns:p14="http://schemas.microsoft.com/office/powerpoint/2010/main" val="4247186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88640"/>
            <a:ext cx="9092242" cy="5688632"/>
          </a:xfrm>
          <a:prstGeom prst="rect">
            <a:avLst/>
          </a:prstGeom>
        </p:spPr>
      </p:pic>
    </p:spTree>
    <p:extLst>
      <p:ext uri="{BB962C8B-B14F-4D97-AF65-F5344CB8AC3E}">
        <p14:creationId xmlns:p14="http://schemas.microsoft.com/office/powerpoint/2010/main" val="2214173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1640" y="1484784"/>
            <a:ext cx="6076950" cy="4562475"/>
          </a:xfrm>
          <a:prstGeom prst="rect">
            <a:avLst/>
          </a:prstGeom>
        </p:spPr>
      </p:pic>
      <p:sp>
        <p:nvSpPr>
          <p:cNvPr id="5" name="Title 4"/>
          <p:cNvSpPr>
            <a:spLocks noGrp="1"/>
          </p:cNvSpPr>
          <p:nvPr>
            <p:ph type="title" idx="4294967295"/>
          </p:nvPr>
        </p:nvSpPr>
        <p:spPr>
          <a:xfrm>
            <a:off x="395536" y="260648"/>
            <a:ext cx="8229600" cy="1143000"/>
          </a:xfrm>
        </p:spPr>
        <p:txBody>
          <a:bodyPr>
            <a:normAutofit/>
          </a:bodyPr>
          <a:lstStyle/>
          <a:p>
            <a:pPr algn="ctr"/>
            <a:r>
              <a:rPr lang="en-GB" sz="4000" dirty="0">
                <a:solidFill>
                  <a:srgbClr val="FF0000"/>
                </a:solidFill>
              </a:rPr>
              <a:t>Pharmacology of Sulfonylurea</a:t>
            </a:r>
          </a:p>
        </p:txBody>
      </p:sp>
    </p:spTree>
    <p:extLst>
      <p:ext uri="{BB962C8B-B14F-4D97-AF65-F5344CB8AC3E}">
        <p14:creationId xmlns:p14="http://schemas.microsoft.com/office/powerpoint/2010/main" val="3613080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124744"/>
            <a:ext cx="7137400" cy="4824536"/>
          </a:xfrm>
          <a:prstGeom prst="rect">
            <a:avLst/>
          </a:prstGeom>
        </p:spPr>
      </p:pic>
      <p:sp>
        <p:nvSpPr>
          <p:cNvPr id="3" name="Title 2"/>
          <p:cNvSpPr>
            <a:spLocks noGrp="1"/>
          </p:cNvSpPr>
          <p:nvPr>
            <p:ph type="title" idx="4294967295"/>
          </p:nvPr>
        </p:nvSpPr>
        <p:spPr>
          <a:xfrm>
            <a:off x="0" y="274638"/>
            <a:ext cx="8229600" cy="1143000"/>
          </a:xfrm>
        </p:spPr>
        <p:txBody>
          <a:bodyPr/>
          <a:lstStyle/>
          <a:p>
            <a:pPr algn="ctr"/>
            <a:r>
              <a:rPr lang="en-GB" dirty="0">
                <a:solidFill>
                  <a:srgbClr val="FF0000"/>
                </a:solidFill>
              </a:rPr>
              <a:t>Incretin Effect</a:t>
            </a:r>
          </a:p>
        </p:txBody>
      </p:sp>
    </p:spTree>
    <p:extLst>
      <p:ext uri="{BB962C8B-B14F-4D97-AF65-F5344CB8AC3E}">
        <p14:creationId xmlns:p14="http://schemas.microsoft.com/office/powerpoint/2010/main" val="1913816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3608" y="2348880"/>
            <a:ext cx="6984776" cy="3024335"/>
          </a:xfrm>
          <a:prstGeom prst="rect">
            <a:avLst/>
          </a:prstGeom>
        </p:spPr>
      </p:pic>
      <p:sp>
        <p:nvSpPr>
          <p:cNvPr id="3" name="Title 2"/>
          <p:cNvSpPr>
            <a:spLocks noGrp="1"/>
          </p:cNvSpPr>
          <p:nvPr>
            <p:ph type="title" idx="4294967295"/>
          </p:nvPr>
        </p:nvSpPr>
        <p:spPr>
          <a:xfrm>
            <a:off x="0" y="274638"/>
            <a:ext cx="8229600" cy="1143000"/>
          </a:xfrm>
        </p:spPr>
        <p:txBody>
          <a:bodyPr>
            <a:normAutofit fontScale="90000"/>
          </a:bodyPr>
          <a:lstStyle/>
          <a:p>
            <a:pPr algn="ctr"/>
            <a:r>
              <a:rPr lang="en-GB" dirty="0">
                <a:solidFill>
                  <a:srgbClr val="FF0000"/>
                </a:solidFill>
              </a:rPr>
              <a:t>Pharmacology of GLP1 analogue</a:t>
            </a:r>
          </a:p>
        </p:txBody>
      </p:sp>
    </p:spTree>
    <p:extLst>
      <p:ext uri="{BB962C8B-B14F-4D97-AF65-F5344CB8AC3E}">
        <p14:creationId xmlns:p14="http://schemas.microsoft.com/office/powerpoint/2010/main" val="492515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GB" dirty="0">
                <a:solidFill>
                  <a:srgbClr val="FF0000"/>
                </a:solidFill>
              </a:rPr>
              <a:t>DPP-4 inhibitors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1700808"/>
            <a:ext cx="5544616" cy="4305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540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GB" dirty="0">
                <a:solidFill>
                  <a:srgbClr val="FF0000"/>
                </a:solidFill>
              </a:rPr>
              <a:t>DPP-4 inhibitors</a:t>
            </a:r>
          </a:p>
          <a:p>
            <a:pPr marL="109728" indent="0">
              <a:buNone/>
            </a:pPr>
            <a:endParaRPr lang="en-GB" dirty="0">
              <a:solidFill>
                <a:srgbClr val="FF0000"/>
              </a:solidFill>
            </a:endParaRPr>
          </a:p>
          <a:p>
            <a:r>
              <a:rPr lang="en-GB" sz="1800" dirty="0">
                <a:solidFill>
                  <a:srgbClr val="FF0000"/>
                </a:solidFill>
              </a:rPr>
              <a:t>Prolongs the effect of the </a:t>
            </a:r>
            <a:r>
              <a:rPr lang="en-GB" sz="1800" dirty="0" err="1">
                <a:solidFill>
                  <a:srgbClr val="FF0000"/>
                </a:solidFill>
              </a:rPr>
              <a:t>incretin</a:t>
            </a:r>
            <a:r>
              <a:rPr lang="en-GB" sz="1800" dirty="0">
                <a:solidFill>
                  <a:srgbClr val="FF0000"/>
                </a:solidFill>
              </a:rPr>
              <a:t> hormones on Beta cells, stimulating insulin secretion</a:t>
            </a:r>
          </a:p>
          <a:p>
            <a:endParaRPr lang="en-GB" sz="1800" dirty="0">
              <a:solidFill>
                <a:srgbClr val="FF0000"/>
              </a:solidFill>
            </a:endParaRPr>
          </a:p>
          <a:p>
            <a:r>
              <a:rPr lang="en-GB" sz="1800" dirty="0">
                <a:solidFill>
                  <a:srgbClr val="FF0000"/>
                </a:solidFill>
              </a:rPr>
              <a:t>Have a weight neutral effect, mainly lower post-prandial sugars and very low risk of hypoglycaemia</a:t>
            </a:r>
          </a:p>
          <a:p>
            <a:endParaRPr lang="en-GB" sz="1800" dirty="0">
              <a:solidFill>
                <a:srgbClr val="FF0000"/>
              </a:solidFill>
            </a:endParaRPr>
          </a:p>
          <a:p>
            <a:r>
              <a:rPr lang="en-GB" sz="1800" dirty="0">
                <a:solidFill>
                  <a:srgbClr val="FF0000"/>
                </a:solidFill>
              </a:rPr>
              <a:t>Can be used second line if there is a significant risk of hypoglycaemia need to justify.</a:t>
            </a:r>
          </a:p>
          <a:p>
            <a:endParaRPr lang="en-GB" sz="1800" dirty="0">
              <a:solidFill>
                <a:srgbClr val="FF0000"/>
              </a:solidFill>
            </a:endParaRPr>
          </a:p>
          <a:p>
            <a:r>
              <a:rPr lang="en-GB" sz="1800" dirty="0">
                <a:solidFill>
                  <a:srgbClr val="FF0000"/>
                </a:solidFill>
              </a:rPr>
              <a:t>Mainly used third line after a sulfonylurea</a:t>
            </a:r>
          </a:p>
          <a:p>
            <a:pPr marL="109728" indent="0">
              <a:buNone/>
            </a:pPr>
            <a:endParaRPr lang="en-GB" sz="1800" dirty="0">
              <a:solidFill>
                <a:srgbClr val="FF0000"/>
              </a:solidFill>
            </a:endParaRPr>
          </a:p>
          <a:p>
            <a:r>
              <a:rPr lang="en-GB" sz="1800" dirty="0">
                <a:solidFill>
                  <a:srgbClr val="FF0000"/>
                </a:solidFill>
              </a:rPr>
              <a:t>Should only continue their use, if one achieves a HbA1c reduction of 0.5% (6mmol/</a:t>
            </a:r>
            <a:r>
              <a:rPr lang="en-GB" sz="1800" dirty="0" err="1">
                <a:solidFill>
                  <a:srgbClr val="FF0000"/>
                </a:solidFill>
              </a:rPr>
              <a:t>mol</a:t>
            </a:r>
            <a:r>
              <a:rPr lang="en-GB" sz="1800" dirty="0">
                <a:solidFill>
                  <a:srgbClr val="FF0000"/>
                </a:solidFill>
              </a:rPr>
              <a:t>) within 6months from initiation.</a:t>
            </a:r>
          </a:p>
          <a:p>
            <a:endParaRPr lang="en-GB" sz="1800" dirty="0">
              <a:solidFill>
                <a:srgbClr val="FF0000"/>
              </a:solidFill>
            </a:endParaRPr>
          </a:p>
        </p:txBody>
      </p:sp>
      <p:sp>
        <p:nvSpPr>
          <p:cNvPr id="3" name="Title 2"/>
          <p:cNvSpPr>
            <a:spLocks noGrp="1"/>
          </p:cNvSpPr>
          <p:nvPr>
            <p:ph type="title"/>
          </p:nvPr>
        </p:nvSpPr>
        <p:spPr/>
        <p:txBody>
          <a:bodyPr>
            <a:normAutofit/>
          </a:bodyPr>
          <a:lstStyle/>
          <a:p>
            <a:pPr algn="ctr"/>
            <a:endParaRPr lang="en-GB" dirty="0">
              <a:solidFill>
                <a:srgbClr val="FF0000"/>
              </a:solidFill>
            </a:endParaRPr>
          </a:p>
        </p:txBody>
      </p:sp>
    </p:spTree>
    <p:extLst>
      <p:ext uri="{BB962C8B-B14F-4D97-AF65-F5344CB8AC3E}">
        <p14:creationId xmlns:p14="http://schemas.microsoft.com/office/powerpoint/2010/main" val="2688348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GB" dirty="0">
                <a:solidFill>
                  <a:srgbClr val="FF0000"/>
                </a:solidFill>
              </a:rPr>
              <a:t>GLP 1 analogues</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124744"/>
            <a:ext cx="748883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980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3568" y="731286"/>
            <a:ext cx="8064895" cy="5217994"/>
          </a:xfrm>
          <a:prstGeom prst="rect">
            <a:avLst/>
          </a:prstGeom>
        </p:spPr>
      </p:pic>
    </p:spTree>
    <p:extLst>
      <p:ext uri="{BB962C8B-B14F-4D97-AF65-F5344CB8AC3E}">
        <p14:creationId xmlns:p14="http://schemas.microsoft.com/office/powerpoint/2010/main" val="3012215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GB" sz="2400" dirty="0">
                <a:solidFill>
                  <a:srgbClr val="FF0000"/>
                </a:solidFill>
              </a:rPr>
              <a:t>GLP 1 analogues</a:t>
            </a:r>
          </a:p>
          <a:p>
            <a:pPr marL="109728" indent="0">
              <a:buNone/>
            </a:pPr>
            <a:endParaRPr lang="en-GB" sz="2400" dirty="0"/>
          </a:p>
          <a:p>
            <a:r>
              <a:rPr lang="en-GB" sz="2400" dirty="0">
                <a:solidFill>
                  <a:srgbClr val="FF0000"/>
                </a:solidFill>
              </a:rPr>
              <a:t>Used as third line if BMI &gt; 35</a:t>
            </a:r>
          </a:p>
          <a:p>
            <a:r>
              <a:rPr lang="en-GB" sz="2400" dirty="0">
                <a:solidFill>
                  <a:srgbClr val="FF0000"/>
                </a:solidFill>
              </a:rPr>
              <a:t>Used in third line if BMI &lt;35 if insulin is unacceptable because of occupation or need weight loss to benefit co-morbidities</a:t>
            </a:r>
          </a:p>
          <a:p>
            <a:r>
              <a:rPr lang="en-GB" sz="2400" dirty="0">
                <a:solidFill>
                  <a:srgbClr val="FF0000"/>
                </a:solidFill>
              </a:rPr>
              <a:t>Only continue if achieve a reduction in HbA1c of at least 1 %(11mmol/</a:t>
            </a:r>
            <a:r>
              <a:rPr lang="en-GB" sz="2400" dirty="0" err="1">
                <a:solidFill>
                  <a:srgbClr val="FF0000"/>
                </a:solidFill>
              </a:rPr>
              <a:t>mol</a:t>
            </a:r>
            <a:r>
              <a:rPr lang="en-GB" sz="2400" dirty="0">
                <a:solidFill>
                  <a:srgbClr val="FF0000"/>
                </a:solidFill>
              </a:rPr>
              <a:t>) and weight loss at least 3% of initial body weight at 6months</a:t>
            </a:r>
          </a:p>
        </p:txBody>
      </p:sp>
      <p:sp>
        <p:nvSpPr>
          <p:cNvPr id="3" name="Title 2"/>
          <p:cNvSpPr>
            <a:spLocks noGrp="1"/>
          </p:cNvSpPr>
          <p:nvPr>
            <p:ph type="title"/>
          </p:nvPr>
        </p:nvSpPr>
        <p:spPr/>
        <p:txBody>
          <a:bodyPr/>
          <a:lstStyle/>
          <a:p>
            <a:pPr algn="ctr"/>
            <a:endParaRPr lang="en-GB" dirty="0">
              <a:solidFill>
                <a:srgbClr val="FF0000"/>
              </a:solidFill>
            </a:endParaRPr>
          </a:p>
        </p:txBody>
      </p:sp>
    </p:spTree>
    <p:extLst>
      <p:ext uri="{BB962C8B-B14F-4D97-AF65-F5344CB8AC3E}">
        <p14:creationId xmlns:p14="http://schemas.microsoft.com/office/powerpoint/2010/main" val="302616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7704" y="1268760"/>
            <a:ext cx="5616624" cy="4962525"/>
          </a:xfrm>
          <a:prstGeom prst="rect">
            <a:avLst/>
          </a:prstGeom>
        </p:spPr>
      </p:pic>
      <p:sp>
        <p:nvSpPr>
          <p:cNvPr id="5" name="Title 4"/>
          <p:cNvSpPr>
            <a:spLocks noGrp="1"/>
          </p:cNvSpPr>
          <p:nvPr>
            <p:ph type="title" idx="4294967295"/>
          </p:nvPr>
        </p:nvSpPr>
        <p:spPr>
          <a:xfrm>
            <a:off x="467544" y="188640"/>
            <a:ext cx="8229600" cy="1143000"/>
          </a:xfrm>
        </p:spPr>
        <p:txBody>
          <a:bodyPr>
            <a:normAutofit fontScale="90000"/>
          </a:bodyPr>
          <a:lstStyle/>
          <a:p>
            <a:pPr algn="ctr"/>
            <a:r>
              <a:rPr lang="en-GB" dirty="0">
                <a:solidFill>
                  <a:srgbClr val="FF0000"/>
                </a:solidFill>
              </a:rPr>
              <a:t>Pharmacology of SGLT2 inhibitors</a:t>
            </a:r>
          </a:p>
        </p:txBody>
      </p:sp>
    </p:spTree>
    <p:extLst>
      <p:ext uri="{BB962C8B-B14F-4D97-AF65-F5344CB8AC3E}">
        <p14:creationId xmlns:p14="http://schemas.microsoft.com/office/powerpoint/2010/main" val="1117134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FF0000"/>
                </a:solidFill>
              </a:rPr>
              <a:t>SGLT2 Inhibitors</a:t>
            </a:r>
          </a:p>
        </p:txBody>
      </p:sp>
      <p:sp>
        <p:nvSpPr>
          <p:cNvPr id="3" name="Content Placeholder 2"/>
          <p:cNvSpPr>
            <a:spLocks noGrp="1"/>
          </p:cNvSpPr>
          <p:nvPr>
            <p:ph idx="1"/>
          </p:nvPr>
        </p:nvSpPr>
        <p:spPr/>
        <p:txBody>
          <a:bodyPr/>
          <a:lstStyle/>
          <a:p>
            <a:r>
              <a:rPr lang="en-GB" dirty="0">
                <a:solidFill>
                  <a:srgbClr val="FF0000"/>
                </a:solidFill>
              </a:rPr>
              <a:t>Block glucose reabsorption from the proximal renal tubules.</a:t>
            </a:r>
          </a:p>
          <a:p>
            <a:r>
              <a:rPr lang="en-GB" dirty="0">
                <a:solidFill>
                  <a:srgbClr val="FF0000"/>
                </a:solidFill>
              </a:rPr>
              <a:t>Associated of loss of calories associated with a weight loss</a:t>
            </a:r>
          </a:p>
          <a:p>
            <a:r>
              <a:rPr lang="en-GB" dirty="0">
                <a:solidFill>
                  <a:srgbClr val="FF0000"/>
                </a:solidFill>
              </a:rPr>
              <a:t>Need good functional kidneys</a:t>
            </a:r>
          </a:p>
          <a:p>
            <a:r>
              <a:rPr lang="en-GB" dirty="0">
                <a:solidFill>
                  <a:srgbClr val="FF0000"/>
                </a:solidFill>
              </a:rPr>
              <a:t>Licensed to be used in monotherapy onwards</a:t>
            </a:r>
          </a:p>
          <a:p>
            <a:r>
              <a:rPr lang="en-GB" dirty="0">
                <a:solidFill>
                  <a:srgbClr val="FF0000"/>
                </a:solidFill>
              </a:rPr>
              <a:t>Often good second or third line drug</a:t>
            </a:r>
          </a:p>
          <a:p>
            <a:r>
              <a:rPr lang="en-GB" dirty="0">
                <a:solidFill>
                  <a:srgbClr val="FF0000"/>
                </a:solidFill>
              </a:rPr>
              <a:t>Consider in obese patients</a:t>
            </a:r>
          </a:p>
          <a:p>
            <a:endParaRPr lang="en-GB" dirty="0">
              <a:solidFill>
                <a:srgbClr val="FF0000"/>
              </a:solidFill>
            </a:endParaRPr>
          </a:p>
        </p:txBody>
      </p:sp>
    </p:spTree>
    <p:extLst>
      <p:ext uri="{BB962C8B-B14F-4D97-AF65-F5344CB8AC3E}">
        <p14:creationId xmlns:p14="http://schemas.microsoft.com/office/powerpoint/2010/main" val="3628742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sz="2400" dirty="0">
                <a:solidFill>
                  <a:srgbClr val="FF0000"/>
                </a:solidFill>
              </a:rPr>
              <a:t>Tom has recently been informed that he has type 2 diabetes he is 45 years old with a BMI of 25.3 and was asked to have a HbA1c blood test. This has come back as being 7.4% (57mmol/</a:t>
            </a:r>
            <a:r>
              <a:rPr lang="en-GB" sz="2400" dirty="0" err="1">
                <a:solidFill>
                  <a:srgbClr val="FF0000"/>
                </a:solidFill>
              </a:rPr>
              <a:t>mol</a:t>
            </a:r>
            <a:r>
              <a:rPr lang="en-GB" sz="2400" dirty="0">
                <a:solidFill>
                  <a:srgbClr val="FF0000"/>
                </a:solidFill>
              </a:rPr>
              <a:t>). He is here today for his first review after his diagnosis.</a:t>
            </a:r>
          </a:p>
          <a:p>
            <a:endParaRPr lang="en-GB" sz="2400" dirty="0">
              <a:solidFill>
                <a:srgbClr val="FF0000"/>
              </a:solidFill>
            </a:endParaRPr>
          </a:p>
          <a:p>
            <a:r>
              <a:rPr lang="en-GB" sz="2400" dirty="0">
                <a:solidFill>
                  <a:srgbClr val="FF0000"/>
                </a:solidFill>
              </a:rPr>
              <a:t>1.	What aspects of care are you going to ensure have been or will be covered today?</a:t>
            </a:r>
          </a:p>
          <a:p>
            <a:endParaRPr lang="en-GB" sz="2400" dirty="0">
              <a:solidFill>
                <a:srgbClr val="FF0000"/>
              </a:solidFill>
            </a:endParaRPr>
          </a:p>
          <a:p>
            <a:r>
              <a:rPr lang="en-GB" sz="2400" dirty="0">
                <a:solidFill>
                  <a:srgbClr val="FF0000"/>
                </a:solidFill>
              </a:rPr>
              <a:t>2.	What agent are you going to initiate to improve his glycaemic control?</a:t>
            </a:r>
          </a:p>
          <a:p>
            <a:endParaRPr lang="en-GB" sz="2400" dirty="0">
              <a:solidFill>
                <a:srgbClr val="FF0000"/>
              </a:solidFill>
            </a:endParaRPr>
          </a:p>
          <a:p>
            <a:r>
              <a:rPr lang="en-GB" sz="2400" dirty="0">
                <a:solidFill>
                  <a:srgbClr val="FF0000"/>
                </a:solidFill>
              </a:rPr>
              <a:t>3.	In which scenario would you delay initiating oral hypoglycaemic agents</a:t>
            </a:r>
            <a:r>
              <a:rPr lang="en-GB" dirty="0">
                <a:solidFill>
                  <a:srgbClr val="FF0000"/>
                </a:solidFill>
              </a:rPr>
              <a:t>?</a:t>
            </a:r>
          </a:p>
          <a:p>
            <a:endParaRPr lang="en-GB" dirty="0"/>
          </a:p>
          <a:p>
            <a:endParaRPr lang="en-GB" dirty="0"/>
          </a:p>
        </p:txBody>
      </p:sp>
      <p:sp>
        <p:nvSpPr>
          <p:cNvPr id="3" name="Title 2"/>
          <p:cNvSpPr>
            <a:spLocks noGrp="1"/>
          </p:cNvSpPr>
          <p:nvPr>
            <p:ph type="title"/>
          </p:nvPr>
        </p:nvSpPr>
        <p:spPr/>
        <p:txBody>
          <a:bodyPr/>
          <a:lstStyle/>
          <a:p>
            <a:pPr algn="ctr"/>
            <a:r>
              <a:rPr lang="en-GB" dirty="0">
                <a:solidFill>
                  <a:srgbClr val="FF0000"/>
                </a:solidFill>
              </a:rPr>
              <a:t>Case Study</a:t>
            </a:r>
          </a:p>
        </p:txBody>
      </p:sp>
    </p:spTree>
    <p:extLst>
      <p:ext uri="{BB962C8B-B14F-4D97-AF65-F5344CB8AC3E}">
        <p14:creationId xmlns:p14="http://schemas.microsoft.com/office/powerpoint/2010/main" val="2499736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sz="2600" dirty="0">
                <a:solidFill>
                  <a:srgbClr val="FF0000"/>
                </a:solidFill>
              </a:rPr>
              <a:t>1.   a. Organise an annual check</a:t>
            </a:r>
          </a:p>
          <a:p>
            <a:r>
              <a:rPr lang="en-GB" sz="2600" dirty="0">
                <a:solidFill>
                  <a:srgbClr val="FF0000"/>
                </a:solidFill>
              </a:rPr>
              <a:t>   	b. Provide in house lifestyle and exercise advice</a:t>
            </a:r>
          </a:p>
          <a:p>
            <a:r>
              <a:rPr lang="en-GB" sz="2600" dirty="0">
                <a:solidFill>
                  <a:srgbClr val="FF0000"/>
                </a:solidFill>
              </a:rPr>
              <a:t>	c. Refer to a structured education programme</a:t>
            </a:r>
          </a:p>
          <a:p>
            <a:r>
              <a:rPr lang="en-GB" sz="2600" dirty="0">
                <a:solidFill>
                  <a:srgbClr val="FF0000"/>
                </a:solidFill>
              </a:rPr>
              <a:t>	d. Refer to a retinal screening programme</a:t>
            </a:r>
          </a:p>
          <a:p>
            <a:r>
              <a:rPr lang="en-GB" sz="2600" dirty="0">
                <a:solidFill>
                  <a:srgbClr val="FF0000"/>
                </a:solidFill>
              </a:rPr>
              <a:t>	e. Commence treatment</a:t>
            </a:r>
          </a:p>
          <a:p>
            <a:pPr marL="109728" indent="0">
              <a:buNone/>
            </a:pPr>
            <a:endParaRPr lang="en-GB" sz="2600" dirty="0">
              <a:solidFill>
                <a:srgbClr val="FF0000"/>
              </a:solidFill>
            </a:endParaRPr>
          </a:p>
          <a:p>
            <a:r>
              <a:rPr lang="en-GB" sz="2600" dirty="0">
                <a:solidFill>
                  <a:srgbClr val="FF0000"/>
                </a:solidFill>
              </a:rPr>
              <a:t>2.     Metformin</a:t>
            </a:r>
          </a:p>
          <a:p>
            <a:endParaRPr lang="en-GB" sz="2600" dirty="0">
              <a:solidFill>
                <a:srgbClr val="FF0000"/>
              </a:solidFill>
            </a:endParaRPr>
          </a:p>
          <a:p>
            <a:r>
              <a:rPr lang="en-GB" sz="2600" dirty="0">
                <a:solidFill>
                  <a:srgbClr val="FF0000"/>
                </a:solidFill>
              </a:rPr>
              <a:t>3.	If the patient was asymptomatic and his HbA1c   was below 6.5%.(48mmol/</a:t>
            </a:r>
            <a:r>
              <a:rPr lang="en-GB" sz="2600" dirty="0" err="1">
                <a:solidFill>
                  <a:srgbClr val="FF0000"/>
                </a:solidFill>
              </a:rPr>
              <a:t>mol</a:t>
            </a:r>
            <a:r>
              <a:rPr lang="en-GB" sz="2600" dirty="0">
                <a:solidFill>
                  <a:srgbClr val="FF0000"/>
                </a:solidFill>
              </a:rPr>
              <a:t>)</a:t>
            </a:r>
          </a:p>
          <a:p>
            <a:endParaRPr lang="en-GB" sz="2600" dirty="0">
              <a:solidFill>
                <a:srgbClr val="FF0000"/>
              </a:solidFill>
            </a:endParaRPr>
          </a:p>
          <a:p>
            <a:endParaRPr lang="en-GB"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22676521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GB" sz="2300" dirty="0">
                <a:solidFill>
                  <a:srgbClr val="FF0000"/>
                </a:solidFill>
              </a:rPr>
              <a:t>Ali has had type 2 diabetes for the last 2 years. He is currently taking 45mg of pioglitazone which he tolerates well.  His BMI has reduced from 27 to 26 and has regular exercise. He works as an office manager and is not affected with hypoglycaemic episodes. Since his diagnosis his HbA1c has ranged between 6.5(48mmol/</a:t>
            </a:r>
            <a:r>
              <a:rPr lang="en-GB" sz="2300" dirty="0" err="1">
                <a:solidFill>
                  <a:srgbClr val="FF0000"/>
                </a:solidFill>
              </a:rPr>
              <a:t>mol</a:t>
            </a:r>
            <a:r>
              <a:rPr lang="en-GB" sz="2300" dirty="0">
                <a:solidFill>
                  <a:srgbClr val="FF0000"/>
                </a:solidFill>
              </a:rPr>
              <a:t>) to 7% (53mmol/</a:t>
            </a:r>
            <a:r>
              <a:rPr lang="en-GB" sz="2300" dirty="0" err="1">
                <a:solidFill>
                  <a:srgbClr val="FF0000"/>
                </a:solidFill>
              </a:rPr>
              <a:t>mol</a:t>
            </a:r>
            <a:r>
              <a:rPr lang="en-GB" sz="2300" dirty="0">
                <a:solidFill>
                  <a:srgbClr val="FF0000"/>
                </a:solidFill>
              </a:rPr>
              <a:t>). Recently his HbA1c has started to rise his previous level was 7.3%(56mmol/</a:t>
            </a:r>
            <a:r>
              <a:rPr lang="en-GB" sz="2300" dirty="0" err="1">
                <a:solidFill>
                  <a:srgbClr val="FF0000"/>
                </a:solidFill>
              </a:rPr>
              <a:t>mol</a:t>
            </a:r>
            <a:r>
              <a:rPr lang="en-GB" sz="2300" dirty="0">
                <a:solidFill>
                  <a:srgbClr val="FF0000"/>
                </a:solidFill>
              </a:rPr>
              <a:t>) and his current one has come back at 7.5% (58mmol/</a:t>
            </a:r>
            <a:r>
              <a:rPr lang="en-GB" sz="2300" dirty="0" err="1">
                <a:solidFill>
                  <a:srgbClr val="FF0000"/>
                </a:solidFill>
              </a:rPr>
              <a:t>mol</a:t>
            </a:r>
            <a:r>
              <a:rPr lang="en-GB" sz="2300" dirty="0">
                <a:solidFill>
                  <a:srgbClr val="FF0000"/>
                </a:solidFill>
              </a:rPr>
              <a:t>) despite having received reinforcement of lifestyle advice.</a:t>
            </a:r>
          </a:p>
          <a:p>
            <a:pPr marL="109728" indent="0">
              <a:buNone/>
            </a:pPr>
            <a:endParaRPr lang="en-GB" dirty="0"/>
          </a:p>
          <a:p>
            <a:r>
              <a:rPr lang="en-GB" sz="2600" dirty="0">
                <a:solidFill>
                  <a:srgbClr val="FF0000"/>
                </a:solidFill>
              </a:rPr>
              <a:t>1.	Why do you think he was prescribed pioglitazone as first       line?</a:t>
            </a:r>
          </a:p>
          <a:p>
            <a:r>
              <a:rPr lang="en-GB" sz="2600" dirty="0">
                <a:solidFill>
                  <a:srgbClr val="FF0000"/>
                </a:solidFill>
              </a:rPr>
              <a:t>2.	What is your likely second line oral hypoglycaemic drug group?</a:t>
            </a:r>
          </a:p>
          <a:p>
            <a:r>
              <a:rPr lang="en-GB" sz="2600" dirty="0">
                <a:solidFill>
                  <a:srgbClr val="FF0000"/>
                </a:solidFill>
              </a:rPr>
              <a:t>3.	If his BMI was 31 would be your options be for a second line drug group?</a:t>
            </a:r>
          </a:p>
          <a:p>
            <a:endParaRPr lang="en-GB" sz="2600" dirty="0">
              <a:solidFill>
                <a:srgbClr val="FF0000"/>
              </a:solidFill>
            </a:endParaRPr>
          </a:p>
          <a:p>
            <a:endParaRPr lang="en-GB" dirty="0"/>
          </a:p>
          <a:p>
            <a:endParaRPr lang="en-GB" dirty="0"/>
          </a:p>
        </p:txBody>
      </p:sp>
      <p:sp>
        <p:nvSpPr>
          <p:cNvPr id="3" name="Title 2"/>
          <p:cNvSpPr>
            <a:spLocks noGrp="1"/>
          </p:cNvSpPr>
          <p:nvPr>
            <p:ph type="title"/>
          </p:nvPr>
        </p:nvSpPr>
        <p:spPr/>
        <p:txBody>
          <a:bodyPr/>
          <a:lstStyle/>
          <a:p>
            <a:pPr algn="ctr"/>
            <a:r>
              <a:rPr lang="en-GB" dirty="0">
                <a:solidFill>
                  <a:srgbClr val="FF0000"/>
                </a:solidFill>
              </a:rPr>
              <a:t>Case Study</a:t>
            </a:r>
          </a:p>
        </p:txBody>
      </p:sp>
    </p:spTree>
    <p:extLst>
      <p:ext uri="{BB962C8B-B14F-4D97-AF65-F5344CB8AC3E}">
        <p14:creationId xmlns:p14="http://schemas.microsoft.com/office/powerpoint/2010/main" val="28683544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525963"/>
          </a:xfrm>
        </p:spPr>
        <p:txBody>
          <a:bodyPr>
            <a:normAutofit/>
          </a:bodyPr>
          <a:lstStyle/>
          <a:p>
            <a:pPr marL="914400" lvl="3" indent="0">
              <a:buNone/>
            </a:pPr>
            <a:endParaRPr lang="en-GB" sz="2800" dirty="0">
              <a:solidFill>
                <a:srgbClr val="FF0000"/>
              </a:solidFill>
            </a:endParaRPr>
          </a:p>
          <a:p>
            <a:pPr marL="914400" lvl="3" indent="0">
              <a:buNone/>
            </a:pPr>
            <a:r>
              <a:rPr lang="en-GB" sz="2800" dirty="0">
                <a:solidFill>
                  <a:srgbClr val="FF0000"/>
                </a:solidFill>
              </a:rPr>
              <a:t>1. Not tolerate metformin s/e or it was    </a:t>
            </a:r>
          </a:p>
          <a:p>
            <a:pPr marL="914400" lvl="3" indent="0">
              <a:buNone/>
            </a:pPr>
            <a:r>
              <a:rPr lang="en-GB" sz="2800" dirty="0">
                <a:solidFill>
                  <a:srgbClr val="FF0000"/>
                </a:solidFill>
              </a:rPr>
              <a:t>    contra-indicated</a:t>
            </a:r>
          </a:p>
          <a:p>
            <a:pPr marL="914400" lvl="3" indent="0">
              <a:buNone/>
            </a:pPr>
            <a:endParaRPr lang="en-GB" sz="2800" dirty="0">
              <a:solidFill>
                <a:srgbClr val="FF0000"/>
              </a:solidFill>
            </a:endParaRPr>
          </a:p>
          <a:p>
            <a:pPr marL="109728" indent="0">
              <a:buNone/>
            </a:pPr>
            <a:r>
              <a:rPr lang="en-GB" sz="2800" dirty="0">
                <a:solidFill>
                  <a:srgbClr val="FF0000"/>
                </a:solidFill>
              </a:rPr>
              <a:t>       2. Sulfonylureas</a:t>
            </a:r>
          </a:p>
          <a:p>
            <a:endParaRPr lang="en-GB" sz="2800" dirty="0">
              <a:solidFill>
                <a:srgbClr val="FF0000"/>
              </a:solidFill>
            </a:endParaRPr>
          </a:p>
          <a:p>
            <a:r>
              <a:rPr lang="en-GB" sz="2800" dirty="0">
                <a:solidFill>
                  <a:srgbClr val="FF0000"/>
                </a:solidFill>
              </a:rPr>
              <a:t>     3. SGLT2 inhibitors and DPP4 inhibitors</a:t>
            </a:r>
          </a:p>
          <a:p>
            <a:endParaRPr lang="en-GB" sz="2800" dirty="0">
              <a:solidFill>
                <a:srgbClr val="FF0000"/>
              </a:solidFill>
            </a:endParaRPr>
          </a:p>
          <a:p>
            <a:endParaRPr lang="en-GB" sz="2800" dirty="0">
              <a:solidFill>
                <a:srgbClr val="FF0000"/>
              </a:solidFill>
            </a:endParaRPr>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36811882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dirty="0">
                <a:solidFill>
                  <a:srgbClr val="FF0000"/>
                </a:solidFill>
              </a:rPr>
              <a:t>Edna is a 70 year old lady living quite independently on her own with type 2 diabetes for the last 5 years. Her </a:t>
            </a:r>
            <a:r>
              <a:rPr lang="en-GB" dirty="0" err="1">
                <a:solidFill>
                  <a:srgbClr val="FF0000"/>
                </a:solidFill>
              </a:rPr>
              <a:t>BMi</a:t>
            </a:r>
            <a:r>
              <a:rPr lang="en-GB" dirty="0">
                <a:solidFill>
                  <a:srgbClr val="FF0000"/>
                </a:solidFill>
              </a:rPr>
              <a:t> is 26 and has been well controlled on metformin maximum dose. Recently her HbA1c her increased to 8% (64mmol/</a:t>
            </a:r>
            <a:r>
              <a:rPr lang="en-GB" dirty="0" err="1">
                <a:solidFill>
                  <a:srgbClr val="FF0000"/>
                </a:solidFill>
              </a:rPr>
              <a:t>mol</a:t>
            </a:r>
            <a:r>
              <a:rPr lang="en-GB" dirty="0">
                <a:solidFill>
                  <a:srgbClr val="FF0000"/>
                </a:solidFill>
              </a:rPr>
              <a:t>) from 7.4% (57mmol/</a:t>
            </a:r>
            <a:r>
              <a:rPr lang="en-GB" dirty="0" err="1">
                <a:solidFill>
                  <a:srgbClr val="FF0000"/>
                </a:solidFill>
              </a:rPr>
              <a:t>mol</a:t>
            </a:r>
            <a:r>
              <a:rPr lang="en-GB" dirty="0">
                <a:solidFill>
                  <a:srgbClr val="FF0000"/>
                </a:solidFill>
              </a:rPr>
              <a:t>) has tried to be as active as possible and keeps to a healthy diet.</a:t>
            </a:r>
          </a:p>
          <a:p>
            <a:endParaRPr lang="en-GB" dirty="0">
              <a:solidFill>
                <a:srgbClr val="FF0000"/>
              </a:solidFill>
            </a:endParaRPr>
          </a:p>
          <a:p>
            <a:r>
              <a:rPr lang="en-GB" dirty="0">
                <a:solidFill>
                  <a:srgbClr val="FF0000"/>
                </a:solidFill>
              </a:rPr>
              <a:t>1.	What important issues do you want to discuss with Edna before you consider your second line medication?</a:t>
            </a:r>
          </a:p>
          <a:p>
            <a:endParaRPr lang="en-GB" dirty="0">
              <a:solidFill>
                <a:srgbClr val="FF0000"/>
              </a:solidFill>
            </a:endParaRPr>
          </a:p>
          <a:p>
            <a:r>
              <a:rPr lang="en-GB" dirty="0">
                <a:solidFill>
                  <a:srgbClr val="FF0000"/>
                </a:solidFill>
              </a:rPr>
              <a:t>2.	What is your second line drug group choice likely to be?</a:t>
            </a:r>
          </a:p>
          <a:p>
            <a:endParaRPr lang="en-GB" dirty="0"/>
          </a:p>
          <a:p>
            <a:endParaRPr lang="en-GB" dirty="0"/>
          </a:p>
        </p:txBody>
      </p:sp>
      <p:sp>
        <p:nvSpPr>
          <p:cNvPr id="3" name="Title 2"/>
          <p:cNvSpPr>
            <a:spLocks noGrp="1"/>
          </p:cNvSpPr>
          <p:nvPr>
            <p:ph type="title"/>
          </p:nvPr>
        </p:nvSpPr>
        <p:spPr/>
        <p:txBody>
          <a:bodyPr/>
          <a:lstStyle/>
          <a:p>
            <a:pPr algn="ctr"/>
            <a:r>
              <a:rPr lang="en-GB" dirty="0">
                <a:solidFill>
                  <a:srgbClr val="FF0000"/>
                </a:solidFill>
              </a:rPr>
              <a:t>Case Study</a:t>
            </a:r>
          </a:p>
        </p:txBody>
      </p:sp>
    </p:spTree>
    <p:extLst>
      <p:ext uri="{BB962C8B-B14F-4D97-AF65-F5344CB8AC3E}">
        <p14:creationId xmlns:p14="http://schemas.microsoft.com/office/powerpoint/2010/main" val="20675716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400" dirty="0">
                <a:solidFill>
                  <a:srgbClr val="FF0000"/>
                </a:solidFill>
              </a:rPr>
              <a:t>1.	Discuss risk of hypoglycaemia, how to recognise and how to manage. Ensure no symptoms of heart failure. </a:t>
            </a:r>
          </a:p>
          <a:p>
            <a:endParaRPr lang="en-GB" sz="2400" dirty="0">
              <a:solidFill>
                <a:srgbClr val="FF0000"/>
              </a:solidFill>
            </a:endParaRPr>
          </a:p>
          <a:p>
            <a:r>
              <a:rPr lang="en-GB" sz="2400" dirty="0">
                <a:solidFill>
                  <a:srgbClr val="FF0000"/>
                </a:solidFill>
              </a:rPr>
              <a:t>a. </a:t>
            </a:r>
            <a:r>
              <a:rPr lang="en-GB" sz="2400" dirty="0" err="1">
                <a:solidFill>
                  <a:srgbClr val="FF0000"/>
                </a:solidFill>
              </a:rPr>
              <a:t>Gliclazide</a:t>
            </a:r>
            <a:r>
              <a:rPr lang="en-GB" sz="2400" dirty="0">
                <a:solidFill>
                  <a:srgbClr val="FF0000"/>
                </a:solidFill>
              </a:rPr>
              <a:t> 40mg in mane &amp; review for hypo</a:t>
            </a:r>
          </a:p>
          <a:p>
            <a:r>
              <a:rPr lang="en-GB" sz="2400" dirty="0">
                <a:solidFill>
                  <a:srgbClr val="FF0000"/>
                </a:solidFill>
              </a:rPr>
              <a:t>b. DPP4 inhibitors</a:t>
            </a:r>
          </a:p>
          <a:p>
            <a:r>
              <a:rPr lang="en-GB" sz="2400" dirty="0">
                <a:solidFill>
                  <a:srgbClr val="FF0000"/>
                </a:solidFill>
              </a:rPr>
              <a:t>c. Pioglitazone has increase risk fracture and  bladder cancer  need to take risks of this into account. If  starts to get SOB rule out heart failure</a:t>
            </a:r>
            <a:r>
              <a:rPr lang="en-GB" dirty="0">
                <a:solidFill>
                  <a:srgbClr val="FF0000"/>
                </a:solidFill>
              </a:rPr>
              <a:t>.</a:t>
            </a:r>
          </a:p>
          <a:p>
            <a:r>
              <a:rPr lang="en-GB" sz="2400" dirty="0">
                <a:solidFill>
                  <a:srgbClr val="FF0000"/>
                </a:solidFill>
              </a:rPr>
              <a:t>d. Is there a role for a SGLT2 inhibitor?</a:t>
            </a:r>
          </a:p>
          <a:p>
            <a:endParaRPr lang="en-GB" dirty="0">
              <a:solidFill>
                <a:srgbClr val="FF0000"/>
              </a:solidFill>
            </a:endParaRPr>
          </a:p>
          <a:p>
            <a:endParaRPr lang="en-GB" dirty="0"/>
          </a:p>
          <a:p>
            <a:endParaRPr lang="en-GB"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235659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solidFill>
                  <a:srgbClr val="FF0000"/>
                </a:solidFill>
              </a:rPr>
              <a:t>Beta cell dysfunction</a:t>
            </a:r>
          </a:p>
          <a:p>
            <a:pPr marL="109728" indent="0">
              <a:buNone/>
            </a:pPr>
            <a:endParaRPr lang="en-GB" dirty="0">
              <a:solidFill>
                <a:srgbClr val="FF0000"/>
              </a:solidFill>
            </a:endParaRPr>
          </a:p>
          <a:p>
            <a:pPr marL="109728" indent="0">
              <a:buNone/>
            </a:pPr>
            <a:r>
              <a:rPr lang="en-GB" dirty="0">
                <a:solidFill>
                  <a:srgbClr val="FF0000"/>
                </a:solidFill>
              </a:rPr>
              <a:t>Reduction/arrest of insulin production </a:t>
            </a:r>
          </a:p>
          <a:p>
            <a:pPr marL="109728" indent="0">
              <a:buNone/>
            </a:pPr>
            <a:r>
              <a:rPr lang="en-GB" dirty="0">
                <a:solidFill>
                  <a:srgbClr val="0070C0"/>
                </a:solidFill>
              </a:rPr>
              <a:t> Autoimmune </a:t>
            </a:r>
            <a:r>
              <a:rPr lang="en-GB" dirty="0">
                <a:solidFill>
                  <a:srgbClr val="0070C0"/>
                </a:solidFill>
                <a:sym typeface="Wingdings" pitchFamily="2" charset="2"/>
              </a:rPr>
              <a:t> Type 1 Diabetes</a:t>
            </a:r>
            <a:endParaRPr lang="en-GB" dirty="0">
              <a:solidFill>
                <a:srgbClr val="0070C0"/>
              </a:solidFill>
            </a:endParaRPr>
          </a:p>
          <a:p>
            <a:pPr marL="109728" indent="0">
              <a:buNone/>
            </a:pPr>
            <a:endParaRPr lang="en-GB" dirty="0">
              <a:solidFill>
                <a:schemeClr val="bg2">
                  <a:lumMod val="25000"/>
                </a:schemeClr>
              </a:solidFill>
            </a:endParaRPr>
          </a:p>
          <a:p>
            <a:r>
              <a:rPr lang="en-GB" dirty="0">
                <a:solidFill>
                  <a:srgbClr val="FF0000"/>
                </a:solidFill>
              </a:rPr>
              <a:t>Insulin resistance</a:t>
            </a:r>
          </a:p>
          <a:p>
            <a:endParaRPr lang="en-GB" dirty="0">
              <a:solidFill>
                <a:srgbClr val="FF0000"/>
              </a:solidFill>
            </a:endParaRPr>
          </a:p>
          <a:p>
            <a:pPr marL="109728" indent="0">
              <a:buNone/>
            </a:pPr>
            <a:r>
              <a:rPr lang="en-GB" dirty="0">
                <a:solidFill>
                  <a:srgbClr val="0070C0"/>
                </a:solidFill>
              </a:rPr>
              <a:t>Insulin action is decreased by Insulin receptor dysfunction </a:t>
            </a:r>
            <a:r>
              <a:rPr lang="en-GB" dirty="0">
                <a:solidFill>
                  <a:srgbClr val="0070C0"/>
                </a:solidFill>
                <a:sym typeface="Wingdings" pitchFamily="2" charset="2"/>
              </a:rPr>
              <a:t> Type 2 Diabetes</a:t>
            </a:r>
            <a:endParaRPr lang="en-GB" dirty="0">
              <a:solidFill>
                <a:srgbClr val="0070C0"/>
              </a:solidFill>
            </a:endParaRPr>
          </a:p>
          <a:p>
            <a:endParaRPr lang="en-GB" dirty="0">
              <a:solidFill>
                <a:srgbClr val="FF0000"/>
              </a:solidFill>
            </a:endParaRPr>
          </a:p>
          <a:p>
            <a:pPr marL="109728" indent="0">
              <a:buNone/>
            </a:pPr>
            <a:endParaRPr lang="en-GB" dirty="0">
              <a:solidFill>
                <a:srgbClr val="FF0000"/>
              </a:solidFill>
            </a:endParaRPr>
          </a:p>
          <a:p>
            <a:pPr marL="109728" indent="0">
              <a:buNone/>
            </a:pPr>
            <a:endParaRPr lang="en-GB" dirty="0">
              <a:solidFill>
                <a:srgbClr val="FF0000"/>
              </a:solidFill>
            </a:endParaRPr>
          </a:p>
        </p:txBody>
      </p:sp>
      <p:sp>
        <p:nvSpPr>
          <p:cNvPr id="3" name="Title 2"/>
          <p:cNvSpPr>
            <a:spLocks noGrp="1"/>
          </p:cNvSpPr>
          <p:nvPr>
            <p:ph type="title"/>
          </p:nvPr>
        </p:nvSpPr>
        <p:spPr/>
        <p:txBody>
          <a:bodyPr/>
          <a:lstStyle/>
          <a:p>
            <a:pPr algn="ctr"/>
            <a:r>
              <a:rPr lang="en-GB" sz="3700" dirty="0">
                <a:solidFill>
                  <a:srgbClr val="FF0000"/>
                </a:solidFill>
              </a:rPr>
              <a:t>Causes</a:t>
            </a:r>
            <a:r>
              <a:rPr lang="en-GB" dirty="0">
                <a:solidFill>
                  <a:srgbClr val="FF0000"/>
                </a:solidFill>
              </a:rPr>
              <a:t> of Hyperglycaemia</a:t>
            </a:r>
          </a:p>
        </p:txBody>
      </p:sp>
    </p:spTree>
    <p:extLst>
      <p:ext uri="{BB962C8B-B14F-4D97-AF65-F5344CB8AC3E}">
        <p14:creationId xmlns:p14="http://schemas.microsoft.com/office/powerpoint/2010/main" val="2491879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GB" sz="3200" dirty="0">
              <a:solidFill>
                <a:srgbClr val="FF0000"/>
              </a:solidFill>
            </a:endParaRPr>
          </a:p>
          <a:p>
            <a:r>
              <a:rPr lang="en-GB" sz="3200" dirty="0">
                <a:solidFill>
                  <a:srgbClr val="FF0000"/>
                </a:solidFill>
              </a:rPr>
              <a:t>Out dated terms no longer in use:</a:t>
            </a:r>
          </a:p>
          <a:p>
            <a:r>
              <a:rPr lang="en-GB" sz="2400" dirty="0">
                <a:solidFill>
                  <a:srgbClr val="FF0000"/>
                </a:solidFill>
              </a:rPr>
              <a:t>Insulin dependent diabetes mellitus IDDM</a:t>
            </a:r>
          </a:p>
          <a:p>
            <a:endParaRPr lang="en-GB" sz="2400" dirty="0">
              <a:solidFill>
                <a:srgbClr val="FF0000"/>
              </a:solidFill>
            </a:endParaRPr>
          </a:p>
          <a:p>
            <a:r>
              <a:rPr lang="en-GB" sz="2400" dirty="0">
                <a:solidFill>
                  <a:srgbClr val="FF0000"/>
                </a:solidFill>
              </a:rPr>
              <a:t>Non insulin dependent diabetes mellitus NIDDM</a:t>
            </a:r>
          </a:p>
          <a:p>
            <a:endParaRPr lang="en-GB" sz="2400" dirty="0">
              <a:solidFill>
                <a:srgbClr val="FF0000"/>
              </a:solidFill>
            </a:endParaRPr>
          </a:p>
          <a:p>
            <a:r>
              <a:rPr lang="en-GB" sz="2400" dirty="0">
                <a:solidFill>
                  <a:srgbClr val="FF0000"/>
                </a:solidFill>
              </a:rPr>
              <a:t>Often people equated IDDM as Type 1 and NIDDM Type 2 so when a NIDDM went on insulin they became Type1??</a:t>
            </a:r>
          </a:p>
          <a:p>
            <a:endParaRPr lang="en-GB" sz="2400" dirty="0">
              <a:solidFill>
                <a:srgbClr val="FF0000"/>
              </a:solidFill>
            </a:endParaRPr>
          </a:p>
          <a:p>
            <a:endParaRPr lang="en-GB" sz="2400" dirty="0">
              <a:solidFill>
                <a:srgbClr val="FF0000"/>
              </a:solidFill>
            </a:endParaRPr>
          </a:p>
          <a:p>
            <a:endParaRPr lang="en-GB" sz="3200" dirty="0">
              <a:solidFill>
                <a:srgbClr val="FF0000"/>
              </a:solidFill>
            </a:endParaRPr>
          </a:p>
          <a:p>
            <a:endParaRPr lang="en-GB" sz="2400" dirty="0">
              <a:solidFill>
                <a:srgbClr val="FF0000"/>
              </a:solidFill>
            </a:endParaRPr>
          </a:p>
        </p:txBody>
      </p:sp>
      <p:sp>
        <p:nvSpPr>
          <p:cNvPr id="3" name="Title 2"/>
          <p:cNvSpPr>
            <a:spLocks noGrp="1"/>
          </p:cNvSpPr>
          <p:nvPr>
            <p:ph type="title"/>
          </p:nvPr>
        </p:nvSpPr>
        <p:spPr/>
        <p:txBody>
          <a:bodyPr/>
          <a:lstStyle/>
          <a:p>
            <a:pPr algn="ctr"/>
            <a:r>
              <a:rPr lang="en-GB" dirty="0">
                <a:solidFill>
                  <a:srgbClr val="FF0000"/>
                </a:solidFill>
              </a:rPr>
              <a:t>Classification</a:t>
            </a:r>
          </a:p>
        </p:txBody>
      </p:sp>
    </p:spTree>
    <p:extLst>
      <p:ext uri="{BB962C8B-B14F-4D97-AF65-F5344CB8AC3E}">
        <p14:creationId xmlns:p14="http://schemas.microsoft.com/office/powerpoint/2010/main" val="618436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da-DK" dirty="0">
                <a:solidFill>
                  <a:srgbClr val="FF0000"/>
                </a:solidFill>
              </a:rPr>
              <a:t>Should use the following terms:</a:t>
            </a:r>
          </a:p>
          <a:p>
            <a:endParaRPr lang="da-DK" dirty="0">
              <a:solidFill>
                <a:srgbClr val="FF0000"/>
              </a:solidFill>
            </a:endParaRPr>
          </a:p>
          <a:p>
            <a:r>
              <a:rPr lang="da-DK" dirty="0">
                <a:solidFill>
                  <a:srgbClr val="FF0000"/>
                </a:solidFill>
              </a:rPr>
              <a:t>Type 1 DM or Type 2 DM</a:t>
            </a:r>
          </a:p>
          <a:p>
            <a:endParaRPr lang="da-DK" dirty="0">
              <a:solidFill>
                <a:srgbClr val="FF0000"/>
              </a:solidFill>
            </a:endParaRPr>
          </a:p>
          <a:p>
            <a:r>
              <a:rPr lang="da-DK" dirty="0">
                <a:solidFill>
                  <a:srgbClr val="FF0000"/>
                </a:solidFill>
              </a:rPr>
              <a:t>Rare types:</a:t>
            </a:r>
          </a:p>
          <a:p>
            <a:pPr marL="109728" indent="0">
              <a:buNone/>
            </a:pPr>
            <a:endParaRPr lang="da-DK" dirty="0">
              <a:solidFill>
                <a:srgbClr val="FF0000"/>
              </a:solidFill>
            </a:endParaRPr>
          </a:p>
          <a:p>
            <a:r>
              <a:rPr lang="da-DK" sz="1400" dirty="0">
                <a:solidFill>
                  <a:srgbClr val="FF0000"/>
                </a:solidFill>
              </a:rPr>
              <a:t>LADA - Latent Autoimune Daibetes of Adult (late onset Type 1)</a:t>
            </a:r>
          </a:p>
          <a:p>
            <a:endParaRPr lang="da-DK" sz="1400" dirty="0">
              <a:solidFill>
                <a:srgbClr val="FF0000"/>
              </a:solidFill>
            </a:endParaRPr>
          </a:p>
          <a:p>
            <a:r>
              <a:rPr lang="da-DK" sz="1400" dirty="0">
                <a:solidFill>
                  <a:srgbClr val="FF0000"/>
                </a:solidFill>
              </a:rPr>
              <a:t>MODY - Mature Onset Diabetes of Young (monogenic)</a:t>
            </a:r>
          </a:p>
          <a:p>
            <a:endParaRPr lang="en-GB" dirty="0"/>
          </a:p>
        </p:txBody>
      </p:sp>
      <p:sp>
        <p:nvSpPr>
          <p:cNvPr id="3" name="Title 2"/>
          <p:cNvSpPr>
            <a:spLocks noGrp="1"/>
          </p:cNvSpPr>
          <p:nvPr>
            <p:ph type="title"/>
          </p:nvPr>
        </p:nvSpPr>
        <p:spPr/>
        <p:txBody>
          <a:bodyPr/>
          <a:lstStyle/>
          <a:p>
            <a:pPr algn="ctr"/>
            <a:r>
              <a:rPr lang="en-GB" dirty="0">
                <a:solidFill>
                  <a:srgbClr val="FF0000"/>
                </a:solidFill>
              </a:rPr>
              <a:t>Classification</a:t>
            </a:r>
          </a:p>
        </p:txBody>
      </p:sp>
    </p:spTree>
    <p:extLst>
      <p:ext uri="{BB962C8B-B14F-4D97-AF65-F5344CB8AC3E}">
        <p14:creationId xmlns:p14="http://schemas.microsoft.com/office/powerpoint/2010/main" val="1094214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GB" sz="2000" dirty="0">
                <a:solidFill>
                  <a:srgbClr val="0070C0"/>
                </a:solidFill>
              </a:rPr>
              <a:t>Osmotic Symptoms</a:t>
            </a:r>
          </a:p>
          <a:p>
            <a:r>
              <a:rPr lang="en-GB" sz="2000" dirty="0">
                <a:solidFill>
                  <a:srgbClr val="FF0000"/>
                </a:solidFill>
              </a:rPr>
              <a:t>Excess thirst</a:t>
            </a:r>
          </a:p>
          <a:p>
            <a:r>
              <a:rPr lang="en-GB" sz="2000" dirty="0">
                <a:solidFill>
                  <a:srgbClr val="FF0000"/>
                </a:solidFill>
              </a:rPr>
              <a:t>Polyuria</a:t>
            </a:r>
          </a:p>
          <a:p>
            <a:r>
              <a:rPr lang="en-GB" sz="2000" dirty="0">
                <a:solidFill>
                  <a:srgbClr val="FF0000"/>
                </a:solidFill>
              </a:rPr>
              <a:t>Urinary incontinence </a:t>
            </a:r>
          </a:p>
          <a:p>
            <a:r>
              <a:rPr lang="en-GB" sz="2000" dirty="0">
                <a:solidFill>
                  <a:srgbClr val="FF0000"/>
                </a:solidFill>
              </a:rPr>
              <a:t>Blurred vision/changes in visual acuity</a:t>
            </a:r>
          </a:p>
          <a:p>
            <a:r>
              <a:rPr lang="en-GB" sz="2000" dirty="0">
                <a:solidFill>
                  <a:srgbClr val="FF0000"/>
                </a:solidFill>
              </a:rPr>
              <a:t>Extreme Tiredness</a:t>
            </a:r>
          </a:p>
          <a:p>
            <a:pPr marL="109728" indent="0">
              <a:buNone/>
            </a:pPr>
            <a:endParaRPr lang="en-GB" sz="2000" dirty="0">
              <a:solidFill>
                <a:srgbClr val="FF0000"/>
              </a:solidFill>
            </a:endParaRPr>
          </a:p>
          <a:p>
            <a:pPr marL="109728" indent="0">
              <a:buNone/>
            </a:pPr>
            <a:r>
              <a:rPr lang="en-GB" sz="2000" dirty="0">
                <a:solidFill>
                  <a:srgbClr val="0070C0"/>
                </a:solidFill>
              </a:rPr>
              <a:t>Non Osmotic symptoms</a:t>
            </a:r>
          </a:p>
          <a:p>
            <a:r>
              <a:rPr lang="en-GB" sz="2000" dirty="0">
                <a:solidFill>
                  <a:srgbClr val="FF0000"/>
                </a:solidFill>
              </a:rPr>
              <a:t>Weight loss</a:t>
            </a:r>
          </a:p>
          <a:p>
            <a:r>
              <a:rPr lang="en-GB" sz="2000" dirty="0">
                <a:solidFill>
                  <a:srgbClr val="FF0000"/>
                </a:solidFill>
              </a:rPr>
              <a:t>Recurrent Pruritis Vulvae/</a:t>
            </a:r>
            <a:r>
              <a:rPr lang="en-GB" sz="2000" dirty="0" err="1">
                <a:solidFill>
                  <a:srgbClr val="FF0000"/>
                </a:solidFill>
              </a:rPr>
              <a:t>Balantis</a:t>
            </a:r>
            <a:endParaRPr lang="en-GB" sz="2000" dirty="0">
              <a:solidFill>
                <a:srgbClr val="FF0000"/>
              </a:solidFill>
            </a:endParaRPr>
          </a:p>
          <a:p>
            <a:r>
              <a:rPr lang="en-GB" sz="2000" dirty="0">
                <a:solidFill>
                  <a:srgbClr val="FF0000"/>
                </a:solidFill>
              </a:rPr>
              <a:t>Recurrent infections/abscesses</a:t>
            </a:r>
          </a:p>
          <a:p>
            <a:r>
              <a:rPr lang="en-GB" sz="2000" dirty="0">
                <a:solidFill>
                  <a:srgbClr val="FF0000"/>
                </a:solidFill>
              </a:rPr>
              <a:t>Erectile Dysfunction</a:t>
            </a:r>
          </a:p>
          <a:p>
            <a:endParaRPr lang="en-GB" sz="2000" dirty="0">
              <a:solidFill>
                <a:srgbClr val="FF0000"/>
              </a:solidFill>
            </a:endParaRPr>
          </a:p>
        </p:txBody>
      </p:sp>
      <p:sp>
        <p:nvSpPr>
          <p:cNvPr id="3" name="Title 2"/>
          <p:cNvSpPr>
            <a:spLocks noGrp="1"/>
          </p:cNvSpPr>
          <p:nvPr>
            <p:ph type="title"/>
          </p:nvPr>
        </p:nvSpPr>
        <p:spPr/>
        <p:txBody>
          <a:bodyPr>
            <a:normAutofit/>
          </a:bodyPr>
          <a:lstStyle/>
          <a:p>
            <a:pPr algn="ctr"/>
            <a:r>
              <a:rPr lang="en-GB" sz="3700" dirty="0">
                <a:solidFill>
                  <a:srgbClr val="FF0000"/>
                </a:solidFill>
              </a:rPr>
              <a:t>Symptoms on presentation</a:t>
            </a:r>
          </a:p>
        </p:txBody>
      </p:sp>
    </p:spTree>
    <p:extLst>
      <p:ext uri="{BB962C8B-B14F-4D97-AF65-F5344CB8AC3E}">
        <p14:creationId xmlns:p14="http://schemas.microsoft.com/office/powerpoint/2010/main" val="742374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GB" sz="1600" dirty="0">
                <a:solidFill>
                  <a:srgbClr val="FF0000"/>
                </a:solidFill>
              </a:rPr>
              <a:t>Shirley is 52 years old has presented at practice for a discussion on HRT as she is feeling very tired, run down and has recurrent thrush. She attributes her symptoms to her menopause. A random BM is 15.0</a:t>
            </a:r>
          </a:p>
          <a:p>
            <a:pPr marL="109728" indent="0">
              <a:buNone/>
            </a:pPr>
            <a:endParaRPr lang="en-GB" sz="1600" dirty="0">
              <a:solidFill>
                <a:srgbClr val="FF0000"/>
              </a:solidFill>
            </a:endParaRPr>
          </a:p>
          <a:p>
            <a:pPr marL="109728" indent="0">
              <a:buNone/>
            </a:pPr>
            <a:r>
              <a:rPr lang="en-GB" sz="1400" dirty="0">
                <a:solidFill>
                  <a:srgbClr val="0070C0"/>
                </a:solidFill>
              </a:rPr>
              <a:t>Past Medical History	Social History		Medication		</a:t>
            </a:r>
          </a:p>
          <a:p>
            <a:pPr marL="109728" indent="0">
              <a:buNone/>
            </a:pPr>
            <a:r>
              <a:rPr lang="en-GB" sz="1200" dirty="0">
                <a:solidFill>
                  <a:srgbClr val="FF0000"/>
                </a:solidFill>
              </a:rPr>
              <a:t>Hypertension 3 years		Works as part time cook		Ibuprofen 200mg </a:t>
            </a:r>
            <a:r>
              <a:rPr lang="en-GB" sz="1200" dirty="0" err="1">
                <a:solidFill>
                  <a:srgbClr val="FF0000"/>
                </a:solidFill>
              </a:rPr>
              <a:t>tds</a:t>
            </a:r>
            <a:endParaRPr lang="en-GB" sz="1200" dirty="0">
              <a:solidFill>
                <a:srgbClr val="FF0000"/>
              </a:solidFill>
            </a:endParaRPr>
          </a:p>
          <a:p>
            <a:pPr marL="109728" indent="0">
              <a:buNone/>
            </a:pPr>
            <a:r>
              <a:rPr lang="en-GB" sz="1200" dirty="0">
                <a:solidFill>
                  <a:srgbClr val="FF0000"/>
                </a:solidFill>
              </a:rPr>
              <a:t>Gest DM in 3</a:t>
            </a:r>
            <a:r>
              <a:rPr lang="en-GB" sz="1200" baseline="30000" dirty="0">
                <a:solidFill>
                  <a:srgbClr val="FF0000"/>
                </a:solidFill>
              </a:rPr>
              <a:t>rd</a:t>
            </a:r>
            <a:r>
              <a:rPr lang="en-GB" sz="1200" dirty="0">
                <a:solidFill>
                  <a:srgbClr val="FF0000"/>
                </a:solidFill>
              </a:rPr>
              <a:t> pregnancy	Married with 3 children		</a:t>
            </a:r>
            <a:r>
              <a:rPr lang="en-GB" sz="1200" dirty="0" err="1">
                <a:solidFill>
                  <a:srgbClr val="FF0000"/>
                </a:solidFill>
              </a:rPr>
              <a:t>Bendroflumethiazide</a:t>
            </a:r>
            <a:endParaRPr lang="en-GB" sz="1200" dirty="0">
              <a:solidFill>
                <a:srgbClr val="FF0000"/>
              </a:solidFill>
            </a:endParaRPr>
          </a:p>
          <a:p>
            <a:pPr marL="109728" indent="0">
              <a:buNone/>
            </a:pPr>
            <a:r>
              <a:rPr lang="en-GB" sz="1200" dirty="0">
                <a:solidFill>
                  <a:srgbClr val="FF0000"/>
                </a:solidFill>
              </a:rPr>
              <a:t>Obese			Inactive</a:t>
            </a:r>
          </a:p>
          <a:p>
            <a:pPr marL="109728" indent="0">
              <a:buNone/>
            </a:pPr>
            <a:r>
              <a:rPr lang="en-GB" sz="1200" dirty="0">
                <a:solidFill>
                  <a:srgbClr val="FF0000"/>
                </a:solidFill>
              </a:rPr>
              <a:t>Ex-smoker</a:t>
            </a:r>
          </a:p>
          <a:p>
            <a:pPr marL="109728" indent="0">
              <a:buNone/>
            </a:pPr>
            <a:endParaRPr lang="en-GB" sz="1000" dirty="0">
              <a:solidFill>
                <a:srgbClr val="FF0000"/>
              </a:solidFill>
            </a:endParaRPr>
          </a:p>
          <a:p>
            <a:pPr marL="109728" indent="0">
              <a:buNone/>
            </a:pPr>
            <a:endParaRPr lang="en-GB" sz="1000" dirty="0">
              <a:solidFill>
                <a:srgbClr val="FF0000"/>
              </a:solidFill>
            </a:endParaRPr>
          </a:p>
          <a:p>
            <a:pPr marL="109728" indent="0">
              <a:buNone/>
            </a:pPr>
            <a:r>
              <a:rPr lang="en-GB" sz="1600" dirty="0">
                <a:solidFill>
                  <a:srgbClr val="FF0000"/>
                </a:solidFill>
              </a:rPr>
              <a:t>Is it diabetes or not?</a:t>
            </a:r>
          </a:p>
          <a:p>
            <a:pPr marL="109728" indent="0">
              <a:buNone/>
            </a:pPr>
            <a:r>
              <a:rPr lang="en-GB" sz="1600" dirty="0">
                <a:solidFill>
                  <a:srgbClr val="FF0000"/>
                </a:solidFill>
              </a:rPr>
              <a:t>Type 1 or Type 2?</a:t>
            </a:r>
          </a:p>
          <a:p>
            <a:pPr marL="109728" indent="0">
              <a:buNone/>
            </a:pPr>
            <a:endParaRPr lang="en-GB" sz="1600" dirty="0">
              <a:solidFill>
                <a:srgbClr val="FF0000"/>
              </a:solidFill>
            </a:endParaRPr>
          </a:p>
        </p:txBody>
      </p:sp>
      <p:sp>
        <p:nvSpPr>
          <p:cNvPr id="3" name="Title 2"/>
          <p:cNvSpPr>
            <a:spLocks noGrp="1"/>
          </p:cNvSpPr>
          <p:nvPr>
            <p:ph type="title"/>
          </p:nvPr>
        </p:nvSpPr>
        <p:spPr/>
        <p:txBody>
          <a:bodyPr/>
          <a:lstStyle/>
          <a:p>
            <a:pPr algn="ctr"/>
            <a:r>
              <a:rPr lang="en-GB" dirty="0">
                <a:solidFill>
                  <a:srgbClr val="FF0000"/>
                </a:solidFill>
              </a:rPr>
              <a:t>Case Study </a:t>
            </a:r>
          </a:p>
        </p:txBody>
      </p:sp>
    </p:spTree>
    <p:extLst>
      <p:ext uri="{BB962C8B-B14F-4D97-AF65-F5344CB8AC3E}">
        <p14:creationId xmlns:p14="http://schemas.microsoft.com/office/powerpoint/2010/main" val="34177729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Hyperglycaemia in Primary Care</Template>
  <TotalTime>302</TotalTime>
  <Words>1821</Words>
  <Application>Microsoft Office PowerPoint</Application>
  <PresentationFormat>On-screen Show (4:3)</PresentationFormat>
  <Paragraphs>382</Paragraphs>
  <Slides>48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Lucida Sans Unicode</vt:lpstr>
      <vt:lpstr>Verdana</vt:lpstr>
      <vt:lpstr>Wingdings</vt:lpstr>
      <vt:lpstr>Wingdings 2</vt:lpstr>
      <vt:lpstr>Wingdings 3</vt:lpstr>
      <vt:lpstr>Concourse</vt:lpstr>
      <vt:lpstr>Diabetes Mellitus in Primary Care</vt:lpstr>
      <vt:lpstr>Objectives</vt:lpstr>
      <vt:lpstr>Basic pathophysiology for glucose intolerance</vt:lpstr>
      <vt:lpstr>PowerPoint Presentation</vt:lpstr>
      <vt:lpstr>Causes of Hyperglycaemia</vt:lpstr>
      <vt:lpstr>Classification</vt:lpstr>
      <vt:lpstr>Classification</vt:lpstr>
      <vt:lpstr>Symptoms on presentation</vt:lpstr>
      <vt:lpstr>Case Study </vt:lpstr>
      <vt:lpstr>Diagnostic Criteria</vt:lpstr>
      <vt:lpstr>Diagnosis of Diabetes</vt:lpstr>
      <vt:lpstr>HbA1c measures how much glucose coats the red blood cells</vt:lpstr>
      <vt:lpstr>HbA1c</vt:lpstr>
      <vt:lpstr>Diagnosing using HbA1c </vt:lpstr>
      <vt:lpstr>New protocol for screening for Type 2 Diabetes</vt:lpstr>
      <vt:lpstr>Non Diabetic Hyperglycaemia</vt:lpstr>
      <vt:lpstr>Non Diabetic Hyperglcaemia</vt:lpstr>
      <vt:lpstr>PowerPoint Presentation</vt:lpstr>
      <vt:lpstr>PowerPoint Presentation</vt:lpstr>
      <vt:lpstr>PowerPoint Presentation</vt:lpstr>
      <vt:lpstr>Impaired Fasting Glycaemia</vt:lpstr>
      <vt:lpstr>Impaired Glucose Tolerance</vt:lpstr>
      <vt:lpstr>Indications for OGTT</vt:lpstr>
      <vt:lpstr>Diagnosing using HbA1c </vt:lpstr>
      <vt:lpstr>PowerPoint Presentation</vt:lpstr>
      <vt:lpstr>       </vt:lpstr>
      <vt:lpstr>Diabetes Prevention Programmes</vt:lpstr>
      <vt:lpstr>Diabetes Prevention Programmes</vt:lpstr>
      <vt:lpstr>Pre-diabetics-High risk of DM</vt:lpstr>
      <vt:lpstr>Organising Care in Primary Care</vt:lpstr>
      <vt:lpstr>Organising Care in Primary Care</vt:lpstr>
      <vt:lpstr>Anti-hyperglycemic drugs</vt:lpstr>
      <vt:lpstr>PowerPoint Presentation</vt:lpstr>
      <vt:lpstr>Pharmacology of Sulfonylurea</vt:lpstr>
      <vt:lpstr>Incretin Effect</vt:lpstr>
      <vt:lpstr>Pharmacology of GLP1 analogue</vt:lpstr>
      <vt:lpstr>DPP-4 inhibitors</vt:lpstr>
      <vt:lpstr>PowerPoint Presentation</vt:lpstr>
      <vt:lpstr>GLP 1 analogues</vt:lpstr>
      <vt:lpstr>PowerPoint Presentation</vt:lpstr>
      <vt:lpstr>Pharmacology of SGLT2 inhibitors</vt:lpstr>
      <vt:lpstr>SGLT2 Inhibitors</vt:lpstr>
      <vt:lpstr>Case Study</vt:lpstr>
      <vt:lpstr>PowerPoint Presentation</vt:lpstr>
      <vt:lpstr>Case Study</vt:lpstr>
      <vt:lpstr>PowerPoint Presentation</vt:lpstr>
      <vt:lpstr>Case Study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Mellitus in Primary Care</dc:title>
  <dc:creator>Abdul-Rahim Ebrahim</dc:creator>
  <cp:lastModifiedBy>Abdul-Rahim Ebrahim</cp:lastModifiedBy>
  <cp:revision>11</cp:revision>
  <dcterms:created xsi:type="dcterms:W3CDTF">2017-01-22T15:15:20Z</dcterms:created>
  <dcterms:modified xsi:type="dcterms:W3CDTF">2019-02-03T20:00:28Z</dcterms:modified>
</cp:coreProperties>
</file>