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6" r:id="rId2"/>
    <p:sldId id="311" r:id="rId3"/>
    <p:sldId id="313" r:id="rId4"/>
    <p:sldId id="312" r:id="rId5"/>
    <p:sldId id="320" r:id="rId6"/>
    <p:sldId id="322" r:id="rId7"/>
    <p:sldId id="306" r:id="rId8"/>
    <p:sldId id="302" r:id="rId9"/>
    <p:sldId id="321" r:id="rId10"/>
    <p:sldId id="280" r:id="rId11"/>
    <p:sldId id="278" r:id="rId12"/>
    <p:sldId id="285" r:id="rId13"/>
    <p:sldId id="281" r:id="rId14"/>
    <p:sldId id="282" r:id="rId15"/>
    <p:sldId id="283" r:id="rId16"/>
    <p:sldId id="284" r:id="rId17"/>
    <p:sldId id="279" r:id="rId18"/>
    <p:sldId id="307" r:id="rId19"/>
    <p:sldId id="308" r:id="rId20"/>
    <p:sldId id="317" r:id="rId21"/>
    <p:sldId id="288" r:id="rId22"/>
    <p:sldId id="290" r:id="rId23"/>
    <p:sldId id="292" r:id="rId24"/>
    <p:sldId id="261" r:id="rId25"/>
    <p:sldId id="294" r:id="rId26"/>
    <p:sldId id="310" r:id="rId27"/>
    <p:sldId id="273" r:id="rId28"/>
    <p:sldId id="305" r:id="rId29"/>
    <p:sldId id="260" r:id="rId30"/>
    <p:sldId id="257" r:id="rId31"/>
    <p:sldId id="275" r:id="rId32"/>
    <p:sldId id="277" r:id="rId33"/>
    <p:sldId id="316" r:id="rId34"/>
    <p:sldId id="276" r:id="rId35"/>
    <p:sldId id="269" r:id="rId36"/>
    <p:sldId id="318" r:id="rId37"/>
    <p:sldId id="295" r:id="rId38"/>
    <p:sldId id="258" r:id="rId39"/>
    <p:sldId id="259" r:id="rId40"/>
    <p:sldId id="265" r:id="rId41"/>
    <p:sldId id="266" r:id="rId42"/>
    <p:sldId id="319" r:id="rId43"/>
    <p:sldId id="272" r:id="rId44"/>
    <p:sldId id="271" r:id="rId45"/>
    <p:sldId id="264" r:id="rId46"/>
    <p:sldId id="263" r:id="rId47"/>
    <p:sldId id="323" r:id="rId48"/>
    <p:sldId id="324" r:id="rId49"/>
    <p:sldId id="325" r:id="rId50"/>
    <p:sldId id="297" r:id="rId51"/>
    <p:sldId id="303" r:id="rId52"/>
    <p:sldId id="304" r:id="rId53"/>
    <p:sldId id="298" r:id="rId54"/>
    <p:sldId id="299" r:id="rId55"/>
    <p:sldId id="314" r:id="rId56"/>
    <p:sldId id="300" r:id="rId57"/>
    <p:sldId id="315" r:id="rId58"/>
    <p:sldId id="309" r:id="rId59"/>
    <p:sldId id="27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E8AA-5F60-4115-93D0-1855CF409CEC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389F-9831-4E75-8062-0C25CD6A8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3ED544-1E3A-4089-89DD-E6D6EA2D8FEF}" type="slidenum">
              <a:rPr lang="en-GB" sz="1200" smtClean="0">
                <a:latin typeface="Times New Roman" pitchFamily="18" charset="0"/>
              </a:rPr>
              <a:pPr eaLnBrk="1" hangingPunct="1"/>
              <a:t>10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In the slide you can see chromosomes arranged in pairs, this is called a karyotype (chromsome complement)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One of each pair is inherited from the mother, the other from the father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Ask participants - what sex is this individual? (Male, XY)</a:t>
            </a:r>
          </a:p>
        </p:txBody>
      </p:sp>
    </p:spTree>
    <p:extLst>
      <p:ext uri="{BB962C8B-B14F-4D97-AF65-F5344CB8AC3E}">
        <p14:creationId xmlns:p14="http://schemas.microsoft.com/office/powerpoint/2010/main" val="352447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CB0E0-15AD-4FEB-B88C-B199ABF9C125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/>
              <a:t>With all recessive conditions, the child can only be affected if both parents are carriers. However, rarely new mutations can and do occur </a:t>
            </a:r>
            <a:endParaRPr lang="en-GB" altLang="en-US" b="1"/>
          </a:p>
          <a:p>
            <a:r>
              <a:rPr lang="en-GB" altLang="en-US" b="1"/>
              <a:t>The slide is sequenced, at each level explain:</a:t>
            </a:r>
            <a:endParaRPr lang="en-GB" altLang="en-US"/>
          </a:p>
          <a:p>
            <a:pPr>
              <a:buFontTx/>
              <a:buChar char="•"/>
            </a:pPr>
            <a:r>
              <a:rPr lang="en-GB" altLang="en-US"/>
              <a:t>Both parents are carriers: they each have one altered and one usual copy of the gene instead of two usual copies. Carriers are usually healthy</a:t>
            </a:r>
          </a:p>
          <a:p>
            <a:pPr>
              <a:buFontTx/>
              <a:buChar char="•"/>
            </a:pPr>
            <a:r>
              <a:rPr lang="en-GB" altLang="en-US"/>
              <a:t>Each sperm and egg cell (gamete) has a 50% chance of containing the altered copy of the gene, or a 50% chance of containing the usual gene</a:t>
            </a:r>
            <a:r>
              <a:rPr lang="en-GB" altLang="en-US" u="sng"/>
              <a:t> </a:t>
            </a:r>
            <a:endParaRPr lang="en-GB" altLang="en-US"/>
          </a:p>
          <a:p>
            <a:pPr>
              <a:buFontTx/>
              <a:buChar char="•"/>
            </a:pPr>
            <a:r>
              <a:rPr lang="en-GB" altLang="en-US"/>
              <a:t>If both parents are carriers, AT CONCEPTION each child has a 25% (1 in 4) risk of being affected with the condition and a 50% (1 in 2) chance of being a carrier </a:t>
            </a:r>
          </a:p>
        </p:txBody>
      </p:sp>
    </p:spTree>
    <p:extLst>
      <p:ext uri="{BB962C8B-B14F-4D97-AF65-F5344CB8AC3E}">
        <p14:creationId xmlns:p14="http://schemas.microsoft.com/office/powerpoint/2010/main" val="332653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5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2BBE-A514-446A-8DA8-6D4C0FD7AE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D09D-CBA4-4551-A290-238E9217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Genetics in Primary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Dr </a:t>
            </a:r>
            <a:r>
              <a:rPr lang="en-GB" dirty="0" err="1" smtClean="0"/>
              <a:t>Kunal</a:t>
            </a:r>
            <a:r>
              <a:rPr lang="en-GB" dirty="0" smtClean="0"/>
              <a:t> </a:t>
            </a:r>
            <a:r>
              <a:rPr lang="en-GB" dirty="0" smtClean="0"/>
              <a:t>Kothari</a:t>
            </a:r>
          </a:p>
          <a:p>
            <a:r>
              <a:rPr lang="en-GB" dirty="0" smtClean="0"/>
              <a:t>MBBS MRCGP PG Cert Med Ed</a:t>
            </a:r>
            <a:endParaRPr lang="en-GB" dirty="0" smtClean="0"/>
          </a:p>
          <a:p>
            <a:r>
              <a:rPr lang="en-GB" dirty="0" smtClean="0"/>
              <a:t>Bute House Medical Centre</a:t>
            </a:r>
          </a:p>
          <a:p>
            <a:r>
              <a:rPr lang="en-GB" dirty="0" smtClean="0"/>
              <a:t>26</a:t>
            </a:r>
            <a:r>
              <a:rPr lang="en-GB" dirty="0" smtClean="0"/>
              <a:t>/03/2019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28613"/>
            <a:ext cx="8715375" cy="81438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Chromosomes</a:t>
            </a:r>
            <a:r>
              <a:rPr lang="en-GB" b="1" dirty="0">
                <a:solidFill>
                  <a:srgbClr val="5C5496"/>
                </a:solidFill>
                <a:latin typeface="Arial" charset="0"/>
              </a:rPr>
              <a:t> </a:t>
            </a:r>
          </a:p>
        </p:txBody>
      </p:sp>
      <p:pic>
        <p:nvPicPr>
          <p:cNvPr id="6147" name="Picture 3" descr="NORMAL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57375"/>
            <a:ext cx="4675188" cy="3505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72063" y="2214563"/>
            <a:ext cx="3789362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+mn-lt"/>
              </a:rPr>
              <a:t>Body made up of millions of cells</a:t>
            </a: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Each cells had chromosomes</a:t>
            </a:r>
            <a:endParaRPr lang="en-GB" sz="1800" dirty="0" smtClean="0">
              <a:latin typeface="+mn-lt"/>
            </a:endParaRP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+mn-lt"/>
              </a:rPr>
              <a:t>Chromosomes </a:t>
            </a:r>
            <a:r>
              <a:rPr lang="en-GB" sz="1800" dirty="0">
                <a:latin typeface="+mn-lt"/>
              </a:rPr>
              <a:t>are </a:t>
            </a:r>
            <a:r>
              <a:rPr lang="en-GB" sz="1800" dirty="0" smtClean="0">
                <a:latin typeface="+mn-lt"/>
              </a:rPr>
              <a:t>packages   </a:t>
            </a:r>
            <a:r>
              <a:rPr lang="en-GB" sz="1800" dirty="0">
                <a:latin typeface="+mn-lt"/>
              </a:rPr>
              <a:t>of </a:t>
            </a:r>
            <a:r>
              <a:rPr lang="en-GB" dirty="0" smtClean="0"/>
              <a:t>Genes</a:t>
            </a:r>
            <a:endParaRPr lang="en-GB" sz="1800" dirty="0">
              <a:latin typeface="+mn-lt"/>
            </a:endParaRP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1800" dirty="0">
                <a:latin typeface="+mn-lt"/>
              </a:rPr>
              <a:t>Each contains genes in a linear order</a:t>
            </a:r>
            <a:r>
              <a:rPr lang="en-GB" sz="1800" dirty="0" smtClean="0">
                <a:latin typeface="+mn-lt"/>
              </a:rPr>
              <a:t>.</a:t>
            </a:r>
            <a:endParaRPr lang="en-GB" sz="1800" dirty="0">
              <a:latin typeface="+mn-lt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31988" y="5548313"/>
            <a:ext cx="2925762" cy="52387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tx1"/>
                </a:solidFill>
              </a:rPr>
              <a:t>Gene for sickle cell disease (chromosome 11)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4006850" y="4000500"/>
            <a:ext cx="136525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5750" y="1285875"/>
            <a:ext cx="2946400" cy="52387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tx1"/>
                </a:solidFill>
              </a:rPr>
              <a:t>Gene for cystic fibrosis (chromosome 7)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1285875" y="1857375"/>
            <a:ext cx="142875" cy="135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/>
      <p:bldP spid="18437" grpId="0" animBg="1"/>
      <p:bldP spid="18438" grpId="0" animBg="1"/>
      <p:bldP spid="18439" grpId="0" animBg="1"/>
      <p:bldP spid="184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Chromosomes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dirty="0"/>
              <a:t>Human body cells contain 46 chromosomes in 23 pairs – one of each pair  inherited from each parent</a:t>
            </a: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dirty="0"/>
              <a:t>Chromosome pairs 1 – 22 are called autosomes.</a:t>
            </a: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dirty="0"/>
              <a:t>The 23rd pair are called sex chromosomes: </a:t>
            </a:r>
            <a:br>
              <a:rPr lang="en-GB" dirty="0"/>
            </a:br>
            <a:r>
              <a:rPr lang="en-GB" dirty="0"/>
              <a:t>XX is female, XY is male.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2672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5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Classification of chromosomal anomalies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Numerical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(usually due to de novo error in meiosis)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>
                <a:solidFill>
                  <a:schemeClr val="bg2"/>
                </a:solidFill>
              </a:rPr>
              <a:t>	</a:t>
            </a:r>
            <a:r>
              <a:rPr lang="en-GB" i="1" dirty="0"/>
              <a:t>Aneuploidy </a:t>
            </a:r>
            <a:r>
              <a:rPr lang="en-GB" dirty="0"/>
              <a:t>		- </a:t>
            </a:r>
            <a:r>
              <a:rPr lang="en-GB" dirty="0" err="1"/>
              <a:t>monosomy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			- trisomy</a:t>
            </a:r>
            <a:br>
              <a:rPr lang="en-GB" dirty="0"/>
            </a:br>
            <a:r>
              <a:rPr lang="en-GB" dirty="0"/>
              <a:t>	</a:t>
            </a:r>
            <a:r>
              <a:rPr lang="en-GB" i="1" dirty="0"/>
              <a:t>Polyploidy</a:t>
            </a:r>
            <a:r>
              <a:rPr lang="en-GB" dirty="0"/>
              <a:t>		- </a:t>
            </a:r>
            <a:r>
              <a:rPr lang="en-GB" dirty="0" err="1"/>
              <a:t>triploidy</a:t>
            </a:r>
            <a:r>
              <a:rPr lang="en-GB" dirty="0">
                <a:solidFill>
                  <a:schemeClr val="bg2"/>
                </a:solidFill>
              </a:rPr>
              <a:t/>
            </a:r>
            <a:br>
              <a:rPr lang="en-GB" dirty="0">
                <a:solidFill>
                  <a:schemeClr val="bg2"/>
                </a:solidFill>
              </a:rPr>
            </a:br>
            <a:endParaRPr lang="en-GB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Structural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(may be due to de novo error in meiosis or inherited)</a:t>
            </a:r>
            <a:r>
              <a:rPr lang="en-GB" dirty="0">
                <a:solidFill>
                  <a:schemeClr val="bg2"/>
                </a:solidFill>
              </a:rPr>
              <a:t/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 	</a:t>
            </a:r>
            <a:r>
              <a:rPr lang="en-GB" i="1" dirty="0"/>
              <a:t>Translocations</a:t>
            </a:r>
            <a:r>
              <a:rPr lang="en-GB" dirty="0"/>
              <a:t>	 - reciprocal</a:t>
            </a:r>
            <a:br>
              <a:rPr lang="en-GB" dirty="0"/>
            </a:br>
            <a:r>
              <a:rPr lang="en-GB" dirty="0"/>
              <a:t>			 - </a:t>
            </a:r>
            <a:r>
              <a:rPr lang="en-GB" dirty="0" err="1"/>
              <a:t>Robertsonian</a:t>
            </a:r>
            <a:r>
              <a:rPr lang="en-GB" dirty="0"/>
              <a:t> (centric fusion)</a:t>
            </a:r>
            <a:br>
              <a:rPr lang="en-GB" dirty="0"/>
            </a:br>
            <a:r>
              <a:rPr lang="en-GB" i="1" dirty="0"/>
              <a:t>	Deletions</a:t>
            </a:r>
            <a:br>
              <a:rPr lang="en-GB" i="1" dirty="0"/>
            </a:br>
            <a:r>
              <a:rPr lang="en-GB" i="1" dirty="0"/>
              <a:t>	Duplications</a:t>
            </a:r>
            <a:br>
              <a:rPr lang="en-GB" i="1" dirty="0"/>
            </a:br>
            <a:r>
              <a:rPr lang="en-GB" i="1" dirty="0"/>
              <a:t>	Inversions</a:t>
            </a:r>
            <a:br>
              <a:rPr lang="en-GB" i="1" dirty="0"/>
            </a:br>
            <a:endParaRPr lang="en-GB" dirty="0"/>
          </a:p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Different cell lines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(occurs post-</a:t>
            </a:r>
            <a:r>
              <a:rPr lang="en-GB" b="1" i="1" dirty="0" err="1">
                <a:solidFill>
                  <a:schemeClr val="accent2">
                    <a:lumMod val="50000"/>
                  </a:schemeClr>
                </a:solidFill>
              </a:rPr>
              <a:t>zygotically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i="1" dirty="0">
                <a:solidFill>
                  <a:schemeClr val="bg2"/>
                </a:solidFill>
              </a:rPr>
              <a:t>	</a:t>
            </a:r>
            <a:r>
              <a:rPr lang="en-GB" i="1" dirty="0" err="1"/>
              <a:t>Mosaicism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96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Chromosome Anomalies </a:t>
            </a:r>
            <a:endParaRPr lang="en-GB" dirty="0"/>
          </a:p>
        </p:txBody>
      </p:sp>
      <p:pic>
        <p:nvPicPr>
          <p:cNvPr id="7" name="Picture 3" descr="47XX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62" y="2648895"/>
            <a:ext cx="2590476" cy="242857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66700" indent="-266700">
              <a:defRPr/>
            </a:pPr>
            <a:r>
              <a:rPr lang="en-GB" b="1" dirty="0"/>
              <a:t>Change in number</a:t>
            </a:r>
          </a:p>
          <a:p>
            <a:pPr marL="723900" lvl="1" indent="-277813">
              <a:buNone/>
              <a:defRPr/>
            </a:pPr>
            <a:r>
              <a:rPr lang="en-GB" sz="2000" dirty="0"/>
              <a:t>e.g. trisomy 21 Down syndrome; Edwards’ syndrome; Turner syndrome.</a:t>
            </a:r>
          </a:p>
          <a:p>
            <a:pPr marL="723900" lvl="1" indent="-277813">
              <a:buNone/>
              <a:defRPr/>
            </a:pPr>
            <a:r>
              <a:rPr lang="en-GB" sz="2000" dirty="0"/>
              <a:t>Usually an isolated occurrence.</a:t>
            </a:r>
          </a:p>
          <a:p>
            <a:pPr marL="266700" indent="-266700">
              <a:defRPr/>
            </a:pPr>
            <a:r>
              <a:rPr lang="en-GB" b="1" dirty="0"/>
              <a:t>Change in structure</a:t>
            </a:r>
          </a:p>
          <a:p>
            <a:pPr marL="723900" lvl="1" indent="-277813">
              <a:buNone/>
              <a:defRPr/>
            </a:pPr>
            <a:r>
              <a:rPr lang="en-GB" sz="2000" dirty="0"/>
              <a:t>e.g. translocations</a:t>
            </a:r>
          </a:p>
          <a:p>
            <a:pPr marL="723900" lvl="1" indent="-277813">
              <a:buNone/>
              <a:defRPr/>
            </a:pPr>
            <a:r>
              <a:rPr lang="en-GB" sz="2000" dirty="0"/>
              <a:t>May be inherited.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3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Chromosomal findings in early miscarriages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40% apparently normal</a:t>
            </a:r>
          </a:p>
          <a:p>
            <a:pPr>
              <a:defRPr/>
            </a:pP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60% abnormal: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Trisomy</a:t>
            </a:r>
            <a:r>
              <a:rPr lang="en-GB" i="1" dirty="0">
                <a:solidFill>
                  <a:srgbClr val="000000"/>
                </a:solidFill>
              </a:rPr>
              <a:t> (47 chromosomes – one extra)			30%</a:t>
            </a:r>
          </a:p>
          <a:p>
            <a:pPr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i="1" dirty="0">
                <a:solidFill>
                  <a:srgbClr val="000000"/>
                </a:solidFill>
              </a:rPr>
              <a:t>45,X (45 chromosomes – one missing)			10%</a:t>
            </a:r>
          </a:p>
          <a:p>
            <a:pPr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i="1" dirty="0" err="1">
                <a:solidFill>
                  <a:srgbClr val="000000"/>
                </a:solidFill>
              </a:rPr>
              <a:t>Triploidy</a:t>
            </a:r>
            <a:r>
              <a:rPr lang="en-GB" i="1" dirty="0">
                <a:solidFill>
                  <a:srgbClr val="000000"/>
                </a:solidFill>
              </a:rPr>
              <a:t> (69 chromosomes – three sets)			10%</a:t>
            </a:r>
          </a:p>
          <a:p>
            <a:pPr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i="1" dirty="0" err="1">
                <a:solidFill>
                  <a:srgbClr val="000000"/>
                </a:solidFill>
              </a:rPr>
              <a:t>Tetraploidy</a:t>
            </a:r>
            <a:r>
              <a:rPr lang="en-GB" i="1" dirty="0">
                <a:solidFill>
                  <a:srgbClr val="000000"/>
                </a:solidFill>
              </a:rPr>
              <a:t> (92 chromosomes – four sets)			5%</a:t>
            </a:r>
          </a:p>
          <a:p>
            <a:pPr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i="1" dirty="0">
                <a:solidFill>
                  <a:srgbClr val="000000"/>
                </a:solidFill>
              </a:rPr>
              <a:t>Other chromosome </a:t>
            </a:r>
            <a:r>
              <a:rPr lang="en-GB" i="1" dirty="0" smtClean="0">
                <a:solidFill>
                  <a:srgbClr val="000000"/>
                </a:solidFill>
              </a:rPr>
              <a:t>anomalies</a:t>
            </a:r>
            <a:r>
              <a:rPr lang="en-GB" i="1" dirty="0">
                <a:solidFill>
                  <a:srgbClr val="000000"/>
                </a:solidFill>
              </a:rPr>
              <a:t>			5%</a:t>
            </a:r>
          </a:p>
          <a:p>
            <a:pPr marL="68580" indent="0">
              <a:buNone/>
              <a:defRPr/>
            </a:pPr>
            <a:r>
              <a:rPr lang="en-GB" i="1" dirty="0" smtClean="0">
                <a:solidFill>
                  <a:srgbClr val="000000"/>
                </a:solidFill>
              </a:rPr>
              <a:t>       (</a:t>
            </a:r>
            <a:r>
              <a:rPr lang="en-GB" i="1" dirty="0">
                <a:solidFill>
                  <a:srgbClr val="000000"/>
                </a:solidFill>
              </a:rPr>
              <a:t>e.g. structural anomalies)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45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Most frequent numerical anomalies </a:t>
            </a:r>
            <a:b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</a:rPr>
              <a:t>liveborn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Autosomes</a:t>
            </a:r>
          </a:p>
          <a:p>
            <a:pPr>
              <a:defRPr/>
            </a:pPr>
            <a:r>
              <a:rPr lang="en-GB" i="1" dirty="0"/>
              <a:t>Down syndrome (trisomy 21: 47,XX,+21)</a:t>
            </a:r>
          </a:p>
          <a:p>
            <a:pPr>
              <a:defRPr/>
            </a:pPr>
            <a:r>
              <a:rPr lang="en-GB" i="1" dirty="0"/>
              <a:t>Edwards syndrome (trisomy 18: 47,XX,+18) </a:t>
            </a:r>
          </a:p>
          <a:p>
            <a:pPr>
              <a:defRPr/>
            </a:pPr>
            <a:r>
              <a:rPr lang="en-GB" i="1" dirty="0" err="1"/>
              <a:t>Patau</a:t>
            </a:r>
            <a:r>
              <a:rPr lang="en-GB" i="1" dirty="0"/>
              <a:t> syndrome (trisomy 13: 47,XX+13)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Sex chromosomes</a:t>
            </a:r>
          </a:p>
          <a:p>
            <a:pPr>
              <a:defRPr/>
            </a:pPr>
            <a:r>
              <a:rPr lang="en-GB" i="1" dirty="0"/>
              <a:t>Turner syndrome 45,X</a:t>
            </a:r>
          </a:p>
          <a:p>
            <a:pPr>
              <a:defRPr/>
            </a:pPr>
            <a:r>
              <a:rPr lang="en-GB" i="1" dirty="0" err="1"/>
              <a:t>Klinefelter</a:t>
            </a:r>
            <a:r>
              <a:rPr lang="en-GB" i="1" dirty="0"/>
              <a:t> syndrome 47,XXY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All chromosomes</a:t>
            </a:r>
          </a:p>
          <a:p>
            <a:pPr>
              <a:defRPr/>
            </a:pPr>
            <a:r>
              <a:rPr lang="en-GB" i="1" dirty="0" err="1"/>
              <a:t>Triploidy</a:t>
            </a:r>
            <a:r>
              <a:rPr lang="en-GB" i="1" dirty="0"/>
              <a:t> (69 chromosomes)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1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Chromosomal deletions and duplications </a:t>
            </a:r>
            <a:b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(not caused by 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translocations 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/>
              <a:t>Are usually “one off”/de novo events occurring in meiosis.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dirty="0"/>
          </a:p>
          <a:p>
            <a:pPr>
              <a:lnSpc>
                <a:spcPct val="90000"/>
              </a:lnSpc>
              <a:defRPr/>
            </a:pPr>
            <a:r>
              <a:rPr lang="en-GB" dirty="0"/>
              <a:t>Have a very low recurrence risk in future pregnancies.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1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DNA</a:t>
            </a:r>
          </a:p>
          <a:p>
            <a:r>
              <a:rPr lang="en-GB" dirty="0" smtClean="0"/>
              <a:t>25000</a:t>
            </a:r>
          </a:p>
          <a:p>
            <a:r>
              <a:rPr lang="en-GB" dirty="0" smtClean="0"/>
              <a:t>Genes are instructions that control the way we grow and develop.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91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Genetics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Negative terms Vs Neutral terms</a:t>
            </a:r>
          </a:p>
          <a:p>
            <a:r>
              <a:rPr lang="en-GB" dirty="0" smtClean="0"/>
              <a:t>Mutant/Variant</a:t>
            </a:r>
          </a:p>
          <a:p>
            <a:r>
              <a:rPr lang="en-GB" dirty="0" smtClean="0"/>
              <a:t>Defective/Altered or changed</a:t>
            </a:r>
          </a:p>
          <a:p>
            <a:r>
              <a:rPr lang="en-GB" dirty="0" smtClean="0"/>
              <a:t>Disease/condition</a:t>
            </a:r>
          </a:p>
          <a:p>
            <a:r>
              <a:rPr lang="en-GB" dirty="0" smtClean="0"/>
              <a:t>Risk/Chance</a:t>
            </a:r>
          </a:p>
          <a:p>
            <a:r>
              <a:rPr lang="en-GB" dirty="0" smtClean="0"/>
              <a:t>Carrier/Person with condition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5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misconceptions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Risk is 1 in 4 so if I have one affected child others will be fine</a:t>
            </a:r>
          </a:p>
          <a:p>
            <a:r>
              <a:rPr lang="en-GB" dirty="0" smtClean="0"/>
              <a:t>Genetic is gender specific</a:t>
            </a:r>
          </a:p>
          <a:p>
            <a:r>
              <a:rPr lang="en-GB" dirty="0" smtClean="0"/>
              <a:t>My mother got genetic condition but I look like my father so I will be fine</a:t>
            </a:r>
          </a:p>
          <a:p>
            <a:r>
              <a:rPr lang="en-GB" dirty="0" smtClean="0"/>
              <a:t>I got faulty gene so I will be hundred percent get disease</a:t>
            </a:r>
          </a:p>
          <a:p>
            <a:r>
              <a:rPr lang="en-GB" dirty="0" smtClean="0"/>
              <a:t>I can be tested for any genetic conditions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2766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8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think?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Ideas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2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 txBox="1">
            <a:spLocks noGrp="1"/>
          </p:cNvSpPr>
          <p:nvPr/>
        </p:nvSpPr>
        <p:spPr bwMode="auto">
          <a:xfrm>
            <a:off x="2843213" y="6245225"/>
            <a:ext cx="3529012" cy="61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000">
                <a:solidFill>
                  <a:srgbClr val="0000FF"/>
                </a:solidFill>
                <a:latin typeface="Arial" charset="0"/>
              </a:rPr>
              <a:t>Supporting Genetics Education for Health</a:t>
            </a:r>
          </a:p>
          <a:p>
            <a:pPr algn="ctr">
              <a:defRPr/>
            </a:pPr>
            <a:r>
              <a:rPr lang="en-GB" sz="1000">
                <a:latin typeface="Arial" charset="0"/>
              </a:rPr>
              <a:t>www.geneticseducation.nhs.uk</a:t>
            </a:r>
          </a:p>
        </p:txBody>
      </p:sp>
      <p:sp>
        <p:nvSpPr>
          <p:cNvPr id="125955" name="Rectangle 2"/>
          <p:cNvSpPr>
            <a:spLocks noChangeAspect="1" noChangeArrowheads="1"/>
          </p:cNvSpPr>
          <p:nvPr/>
        </p:nvSpPr>
        <p:spPr bwMode="auto">
          <a:xfrm>
            <a:off x="1404938" y="1412875"/>
            <a:ext cx="428625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125956" name="Oval 3"/>
          <p:cNvSpPr>
            <a:spLocks noChangeAspect="1" noChangeArrowheads="1"/>
          </p:cNvSpPr>
          <p:nvPr/>
        </p:nvSpPr>
        <p:spPr bwMode="auto">
          <a:xfrm>
            <a:off x="1404938" y="2112963"/>
            <a:ext cx="428625" cy="428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125957" name="Text Box 4"/>
          <p:cNvSpPr txBox="1">
            <a:spLocks noChangeArrowheads="1"/>
          </p:cNvSpPr>
          <p:nvPr/>
        </p:nvSpPr>
        <p:spPr bwMode="auto">
          <a:xfrm>
            <a:off x="2268538" y="1412875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125958" name="Text Box 5"/>
          <p:cNvSpPr txBox="1">
            <a:spLocks noChangeArrowheads="1"/>
          </p:cNvSpPr>
          <p:nvPr/>
        </p:nvSpPr>
        <p:spPr bwMode="auto">
          <a:xfrm>
            <a:off x="2268538" y="2205038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125959" name="Text Box 6"/>
          <p:cNvSpPr txBox="1">
            <a:spLocks noChangeArrowheads="1"/>
          </p:cNvSpPr>
          <p:nvPr/>
        </p:nvSpPr>
        <p:spPr bwMode="auto">
          <a:xfrm>
            <a:off x="2268538" y="2852738"/>
            <a:ext cx="18716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Person whose sex is unknown</a:t>
            </a:r>
          </a:p>
        </p:txBody>
      </p:sp>
      <p:sp>
        <p:nvSpPr>
          <p:cNvPr id="125960" name="Text Box 7"/>
          <p:cNvSpPr txBox="1">
            <a:spLocks noChangeArrowheads="1"/>
          </p:cNvSpPr>
          <p:nvPr/>
        </p:nvSpPr>
        <p:spPr bwMode="auto">
          <a:xfrm>
            <a:off x="2268538" y="3644900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Pregnancy</a:t>
            </a:r>
          </a:p>
        </p:txBody>
      </p:sp>
      <p:sp>
        <p:nvSpPr>
          <p:cNvPr id="125961" name="AutoShape 8"/>
          <p:cNvSpPr>
            <a:spLocks noChangeAspect="1" noChangeArrowheads="1"/>
          </p:cNvSpPr>
          <p:nvPr/>
        </p:nvSpPr>
        <p:spPr bwMode="auto">
          <a:xfrm>
            <a:off x="1404938" y="2813050"/>
            <a:ext cx="433387" cy="433388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>
              <a:cs typeface="Arial" panose="020B0604020202020204" pitchFamily="34" charset="0"/>
            </a:endParaRPr>
          </a:p>
        </p:txBody>
      </p:sp>
      <p:grpSp>
        <p:nvGrpSpPr>
          <p:cNvPr id="125962" name="Group 9"/>
          <p:cNvGrpSpPr>
            <a:grpSpLocks/>
          </p:cNvGrpSpPr>
          <p:nvPr/>
        </p:nvGrpSpPr>
        <p:grpSpPr bwMode="auto">
          <a:xfrm>
            <a:off x="1404938" y="3517900"/>
            <a:ext cx="431800" cy="431800"/>
            <a:chOff x="975" y="2298"/>
            <a:chExt cx="272" cy="272"/>
          </a:xfrm>
        </p:grpSpPr>
        <p:sp>
          <p:nvSpPr>
            <p:cNvPr id="125963" name="AutoShape 10"/>
            <p:cNvSpPr>
              <a:spLocks noChangeAspect="1" noChangeArrowheads="1"/>
            </p:cNvSpPr>
            <p:nvPr/>
          </p:nvSpPr>
          <p:spPr bwMode="auto">
            <a:xfrm>
              <a:off x="975" y="2298"/>
              <a:ext cx="272" cy="27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5964" name="Text Box 11"/>
            <p:cNvSpPr txBox="1">
              <a:spLocks noChangeArrowheads="1"/>
            </p:cNvSpPr>
            <p:nvPr/>
          </p:nvSpPr>
          <p:spPr bwMode="auto">
            <a:xfrm>
              <a:off x="1020" y="23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200"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125965" name="Group 12"/>
          <p:cNvGrpSpPr>
            <a:grpSpLocks/>
          </p:cNvGrpSpPr>
          <p:nvPr/>
        </p:nvGrpSpPr>
        <p:grpSpPr bwMode="auto">
          <a:xfrm>
            <a:off x="4930775" y="1484313"/>
            <a:ext cx="1292225" cy="428625"/>
            <a:chOff x="2837" y="935"/>
            <a:chExt cx="814" cy="270"/>
          </a:xfrm>
        </p:grpSpPr>
        <p:sp>
          <p:nvSpPr>
            <p:cNvPr id="125966" name="Rectangle 13"/>
            <p:cNvSpPr>
              <a:spLocks noChangeAspect="1" noChangeArrowheads="1"/>
            </p:cNvSpPr>
            <p:nvPr/>
          </p:nvSpPr>
          <p:spPr bwMode="auto">
            <a:xfrm>
              <a:off x="2837" y="935"/>
              <a:ext cx="270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5967" name="Oval 14"/>
            <p:cNvSpPr>
              <a:spLocks noChangeAspect="1" noChangeArrowheads="1"/>
            </p:cNvSpPr>
            <p:nvPr/>
          </p:nvSpPr>
          <p:spPr bwMode="auto">
            <a:xfrm>
              <a:off x="3381" y="935"/>
              <a:ext cx="270" cy="2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5968" name="Line 15"/>
            <p:cNvSpPr>
              <a:spLocks noChangeAspect="1" noChangeShapeType="1"/>
            </p:cNvSpPr>
            <p:nvPr/>
          </p:nvSpPr>
          <p:spPr bwMode="auto">
            <a:xfrm>
              <a:off x="3107" y="1072"/>
              <a:ext cx="27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5969" name="Text Box 16"/>
          <p:cNvSpPr txBox="1">
            <a:spLocks noChangeArrowheads="1"/>
          </p:cNvSpPr>
          <p:nvPr/>
        </p:nvSpPr>
        <p:spPr bwMode="auto">
          <a:xfrm>
            <a:off x="6651625" y="1412875"/>
            <a:ext cx="20240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>
                <a:cs typeface="Arial" panose="020B0604020202020204" pitchFamily="34" charset="0"/>
              </a:rPr>
              <a:t>Marriage / Partnership</a:t>
            </a:r>
          </a:p>
          <a:p>
            <a:r>
              <a:rPr lang="en-GB" altLang="en-US" sz="1400">
                <a:cs typeface="Arial" panose="020B0604020202020204" pitchFamily="34" charset="0"/>
              </a:rPr>
              <a:t>(horizontal line)</a:t>
            </a:r>
          </a:p>
        </p:txBody>
      </p:sp>
      <p:sp>
        <p:nvSpPr>
          <p:cNvPr id="125970" name="Text Box 17"/>
          <p:cNvSpPr txBox="1">
            <a:spLocks noChangeArrowheads="1"/>
          </p:cNvSpPr>
          <p:nvPr/>
        </p:nvSpPr>
        <p:spPr bwMode="auto">
          <a:xfrm>
            <a:off x="6651625" y="4941888"/>
            <a:ext cx="2236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Parents and Siblings</a:t>
            </a:r>
          </a:p>
        </p:txBody>
      </p:sp>
      <p:sp>
        <p:nvSpPr>
          <p:cNvPr id="125971" name="Text Box 18"/>
          <p:cNvSpPr txBox="1">
            <a:spLocks noChangeArrowheads="1"/>
          </p:cNvSpPr>
          <p:nvPr/>
        </p:nvSpPr>
        <p:spPr bwMode="auto">
          <a:xfrm>
            <a:off x="6651625" y="3500438"/>
            <a:ext cx="209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Offspring (vertical line)</a:t>
            </a:r>
          </a:p>
        </p:txBody>
      </p:sp>
      <p:sp>
        <p:nvSpPr>
          <p:cNvPr id="125972" name="Rectangle 19"/>
          <p:cNvSpPr>
            <a:spLocks noChangeAspect="1" noChangeArrowheads="1"/>
          </p:cNvSpPr>
          <p:nvPr/>
        </p:nvSpPr>
        <p:spPr bwMode="auto">
          <a:xfrm>
            <a:off x="1116013" y="4945063"/>
            <a:ext cx="428625" cy="428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125973" name="Text Box 20"/>
          <p:cNvSpPr txBox="1">
            <a:spLocks noChangeArrowheads="1"/>
          </p:cNvSpPr>
          <p:nvPr/>
        </p:nvSpPr>
        <p:spPr bwMode="auto">
          <a:xfrm>
            <a:off x="2268538" y="5089525"/>
            <a:ext cx="216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Affected Male &amp; Female</a:t>
            </a:r>
          </a:p>
        </p:txBody>
      </p:sp>
      <p:sp>
        <p:nvSpPr>
          <p:cNvPr id="125974" name="Text Box 21"/>
          <p:cNvSpPr txBox="1">
            <a:spLocks noChangeArrowheads="1"/>
          </p:cNvSpPr>
          <p:nvPr/>
        </p:nvSpPr>
        <p:spPr bwMode="auto">
          <a:xfrm>
            <a:off x="2268538" y="5792788"/>
            <a:ext cx="216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Carrier Male &amp; Female</a:t>
            </a:r>
          </a:p>
        </p:txBody>
      </p:sp>
      <p:sp>
        <p:nvSpPr>
          <p:cNvPr id="125975" name="Oval 22"/>
          <p:cNvSpPr>
            <a:spLocks noChangeAspect="1" noChangeArrowheads="1"/>
          </p:cNvSpPr>
          <p:nvPr/>
        </p:nvSpPr>
        <p:spPr bwMode="auto">
          <a:xfrm>
            <a:off x="1763713" y="4945063"/>
            <a:ext cx="428625" cy="428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>
              <a:cs typeface="Arial" panose="020B0604020202020204" pitchFamily="34" charset="0"/>
            </a:endParaRPr>
          </a:p>
        </p:txBody>
      </p:sp>
      <p:grpSp>
        <p:nvGrpSpPr>
          <p:cNvPr id="125976" name="Group 23"/>
          <p:cNvGrpSpPr>
            <a:grpSpLocks/>
          </p:cNvGrpSpPr>
          <p:nvPr/>
        </p:nvGrpSpPr>
        <p:grpSpPr bwMode="auto">
          <a:xfrm>
            <a:off x="1763713" y="5737225"/>
            <a:ext cx="428625" cy="428625"/>
            <a:chOff x="1068" y="3067"/>
            <a:chExt cx="270" cy="270"/>
          </a:xfrm>
        </p:grpSpPr>
        <p:sp>
          <p:nvSpPr>
            <p:cNvPr id="125977" name="Oval 24"/>
            <p:cNvSpPr>
              <a:spLocks noChangeAspect="1" noChangeArrowheads="1"/>
            </p:cNvSpPr>
            <p:nvPr/>
          </p:nvSpPr>
          <p:spPr bwMode="auto">
            <a:xfrm>
              <a:off x="1068" y="3067"/>
              <a:ext cx="270" cy="2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5978" name="Oval 25"/>
            <p:cNvSpPr>
              <a:spLocks noChangeAspect="1" noChangeArrowheads="1"/>
            </p:cNvSpPr>
            <p:nvPr/>
          </p:nvSpPr>
          <p:spPr bwMode="auto">
            <a:xfrm>
              <a:off x="1172" y="3167"/>
              <a:ext cx="69" cy="6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</p:grpSp>
      <p:grpSp>
        <p:nvGrpSpPr>
          <p:cNvPr id="125979" name="Group 26"/>
          <p:cNvGrpSpPr>
            <a:grpSpLocks/>
          </p:cNvGrpSpPr>
          <p:nvPr/>
        </p:nvGrpSpPr>
        <p:grpSpPr bwMode="auto">
          <a:xfrm>
            <a:off x="1116013" y="5737225"/>
            <a:ext cx="428625" cy="428625"/>
            <a:chOff x="657" y="3067"/>
            <a:chExt cx="270" cy="270"/>
          </a:xfrm>
        </p:grpSpPr>
        <p:sp>
          <p:nvSpPr>
            <p:cNvPr id="125980" name="Rectangle 27"/>
            <p:cNvSpPr>
              <a:spLocks noChangeAspect="1" noChangeArrowheads="1"/>
            </p:cNvSpPr>
            <p:nvPr/>
          </p:nvSpPr>
          <p:spPr bwMode="auto">
            <a:xfrm>
              <a:off x="657" y="3067"/>
              <a:ext cx="270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5981" name="Rectangle 28"/>
            <p:cNvSpPr>
              <a:spLocks noChangeAspect="1" noChangeArrowheads="1"/>
            </p:cNvSpPr>
            <p:nvPr/>
          </p:nvSpPr>
          <p:spPr bwMode="auto">
            <a:xfrm>
              <a:off x="759" y="3173"/>
              <a:ext cx="70" cy="7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</p:grpSp>
      <p:sp>
        <p:nvSpPr>
          <p:cNvPr id="125982" name="Text Box 29"/>
          <p:cNvSpPr txBox="1">
            <a:spLocks noChangeArrowheads="1"/>
          </p:cNvSpPr>
          <p:nvPr/>
        </p:nvSpPr>
        <p:spPr bwMode="auto">
          <a:xfrm>
            <a:off x="6651625" y="2205038"/>
            <a:ext cx="216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>
                <a:cs typeface="Arial" panose="020B0604020202020204" pitchFamily="34" charset="0"/>
              </a:rPr>
              <a:t>Partnership that has ended</a:t>
            </a:r>
          </a:p>
        </p:txBody>
      </p:sp>
      <p:sp>
        <p:nvSpPr>
          <p:cNvPr id="12598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654050"/>
          </a:xfrm>
        </p:spPr>
        <p:txBody>
          <a:bodyPr>
            <a:normAutofit fontScale="90000"/>
          </a:bodyPr>
          <a:lstStyle/>
          <a:p>
            <a:r>
              <a:rPr lang="en-GB" altLang="en-US" sz="4000"/>
              <a:t>Pedigree Symbols</a:t>
            </a:r>
          </a:p>
        </p:txBody>
      </p:sp>
      <p:grpSp>
        <p:nvGrpSpPr>
          <p:cNvPr id="125984" name="Group 31"/>
          <p:cNvGrpSpPr>
            <a:grpSpLocks/>
          </p:cNvGrpSpPr>
          <p:nvPr/>
        </p:nvGrpSpPr>
        <p:grpSpPr bwMode="auto">
          <a:xfrm>
            <a:off x="4930775" y="2205038"/>
            <a:ext cx="1292225" cy="428625"/>
            <a:chOff x="3106" y="1417"/>
            <a:chExt cx="814" cy="270"/>
          </a:xfrm>
        </p:grpSpPr>
        <p:sp>
          <p:nvSpPr>
            <p:cNvPr id="125985" name="Text Box 32"/>
            <p:cNvSpPr txBox="1">
              <a:spLocks noChangeArrowheads="1"/>
            </p:cNvSpPr>
            <p:nvPr/>
          </p:nvSpPr>
          <p:spPr bwMode="auto">
            <a:xfrm>
              <a:off x="3469" y="1460"/>
              <a:ext cx="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>
                  <a:cs typeface="Arial" panose="020B0604020202020204" pitchFamily="34" charset="0"/>
                </a:rPr>
                <a:t>/</a:t>
              </a:r>
            </a:p>
          </p:txBody>
        </p:sp>
        <p:grpSp>
          <p:nvGrpSpPr>
            <p:cNvPr id="125986" name="Group 33"/>
            <p:cNvGrpSpPr>
              <a:grpSpLocks/>
            </p:cNvGrpSpPr>
            <p:nvPr/>
          </p:nvGrpSpPr>
          <p:grpSpPr bwMode="auto">
            <a:xfrm>
              <a:off x="3106" y="1417"/>
              <a:ext cx="814" cy="270"/>
              <a:chOff x="2837" y="935"/>
              <a:chExt cx="814" cy="270"/>
            </a:xfrm>
          </p:grpSpPr>
          <p:sp>
            <p:nvSpPr>
              <p:cNvPr id="125987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2837" y="935"/>
                <a:ext cx="270" cy="2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>
                  <a:cs typeface="Arial" panose="020B0604020202020204" pitchFamily="34" charset="0"/>
                </a:endParaRPr>
              </a:p>
            </p:txBody>
          </p:sp>
          <p:sp>
            <p:nvSpPr>
              <p:cNvPr id="125988" name="Oval 35"/>
              <p:cNvSpPr>
                <a:spLocks noChangeAspect="1" noChangeArrowheads="1"/>
              </p:cNvSpPr>
              <p:nvPr/>
            </p:nvSpPr>
            <p:spPr bwMode="auto">
              <a:xfrm>
                <a:off x="3381" y="935"/>
                <a:ext cx="270" cy="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>
                  <a:cs typeface="Arial" panose="020B0604020202020204" pitchFamily="34" charset="0"/>
                </a:endParaRPr>
              </a:p>
            </p:txBody>
          </p:sp>
          <p:sp>
            <p:nvSpPr>
              <p:cNvPr id="125989" name="Line 36"/>
              <p:cNvSpPr>
                <a:spLocks noChangeAspect="1" noChangeShapeType="1"/>
              </p:cNvSpPr>
              <p:nvPr/>
            </p:nvSpPr>
            <p:spPr bwMode="auto">
              <a:xfrm>
                <a:off x="3107" y="1072"/>
                <a:ext cx="27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25990" name="Group 37"/>
          <p:cNvGrpSpPr>
            <a:grpSpLocks/>
          </p:cNvGrpSpPr>
          <p:nvPr/>
        </p:nvGrpSpPr>
        <p:grpSpPr bwMode="auto">
          <a:xfrm>
            <a:off x="1333500" y="4221163"/>
            <a:ext cx="1008063" cy="561975"/>
            <a:chOff x="930" y="2659"/>
            <a:chExt cx="635" cy="354"/>
          </a:xfrm>
        </p:grpSpPr>
        <p:sp>
          <p:nvSpPr>
            <p:cNvPr id="125991" name="AutoShape 38"/>
            <p:cNvSpPr>
              <a:spLocks noChangeArrowheads="1"/>
            </p:cNvSpPr>
            <p:nvPr/>
          </p:nvSpPr>
          <p:spPr bwMode="auto">
            <a:xfrm>
              <a:off x="1020" y="2659"/>
              <a:ext cx="181" cy="15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5992" name="Text Box 39"/>
            <p:cNvSpPr txBox="1">
              <a:spLocks noChangeArrowheads="1"/>
            </p:cNvSpPr>
            <p:nvPr/>
          </p:nvSpPr>
          <p:spPr bwMode="auto">
            <a:xfrm>
              <a:off x="930" y="2840"/>
              <a:ext cx="6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 i="1">
                  <a:cs typeface="Arial" panose="020B0604020202020204" pitchFamily="34" charset="0"/>
                </a:rPr>
                <a:t>X</a:t>
              </a:r>
              <a:r>
                <a:rPr lang="en-GB" altLang="en-US" sz="1200">
                  <a:cs typeface="Arial" panose="020B0604020202020204" pitchFamily="34" charset="0"/>
                </a:rPr>
                <a:t> weeks</a:t>
              </a:r>
            </a:p>
          </p:txBody>
        </p:sp>
      </p:grpSp>
      <p:sp>
        <p:nvSpPr>
          <p:cNvPr id="125993" name="Text Box 40"/>
          <p:cNvSpPr txBox="1">
            <a:spLocks noChangeArrowheads="1"/>
          </p:cNvSpPr>
          <p:nvPr/>
        </p:nvSpPr>
        <p:spPr bwMode="auto">
          <a:xfrm>
            <a:off x="2268538" y="4203700"/>
            <a:ext cx="143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Miscarriage</a:t>
            </a:r>
          </a:p>
        </p:txBody>
      </p:sp>
      <p:grpSp>
        <p:nvGrpSpPr>
          <p:cNvPr id="125994" name="Group 41"/>
          <p:cNvGrpSpPr>
            <a:grpSpLocks/>
          </p:cNvGrpSpPr>
          <p:nvPr/>
        </p:nvGrpSpPr>
        <p:grpSpPr bwMode="auto">
          <a:xfrm>
            <a:off x="4935538" y="2925763"/>
            <a:ext cx="1292225" cy="1290637"/>
            <a:chOff x="2835" y="2163"/>
            <a:chExt cx="814" cy="813"/>
          </a:xfrm>
        </p:grpSpPr>
        <p:sp>
          <p:nvSpPr>
            <p:cNvPr id="125995" name="AutoShape 42"/>
            <p:cNvSpPr>
              <a:spLocks noChangeAspect="1" noChangeArrowheads="1"/>
            </p:cNvSpPr>
            <p:nvPr/>
          </p:nvSpPr>
          <p:spPr bwMode="auto">
            <a:xfrm>
              <a:off x="3107" y="2704"/>
              <a:ext cx="272" cy="27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5996" name="Line 43"/>
            <p:cNvSpPr>
              <a:spLocks noChangeAspect="1" noChangeShapeType="1"/>
            </p:cNvSpPr>
            <p:nvPr/>
          </p:nvSpPr>
          <p:spPr bwMode="auto">
            <a:xfrm flipV="1">
              <a:off x="3243" y="2297"/>
              <a:ext cx="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5997" name="Group 44"/>
            <p:cNvGrpSpPr>
              <a:grpSpLocks/>
            </p:cNvGrpSpPr>
            <p:nvPr/>
          </p:nvGrpSpPr>
          <p:grpSpPr bwMode="auto">
            <a:xfrm>
              <a:off x="2835" y="2163"/>
              <a:ext cx="814" cy="270"/>
              <a:chOff x="2837" y="935"/>
              <a:chExt cx="814" cy="270"/>
            </a:xfrm>
          </p:grpSpPr>
          <p:sp>
            <p:nvSpPr>
              <p:cNvPr id="125998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2837" y="935"/>
                <a:ext cx="270" cy="2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>
                  <a:cs typeface="Arial" panose="020B0604020202020204" pitchFamily="34" charset="0"/>
                </a:endParaRPr>
              </a:p>
            </p:txBody>
          </p:sp>
          <p:sp>
            <p:nvSpPr>
              <p:cNvPr id="125999" name="Oval 46"/>
              <p:cNvSpPr>
                <a:spLocks noChangeAspect="1" noChangeArrowheads="1"/>
              </p:cNvSpPr>
              <p:nvPr/>
            </p:nvSpPr>
            <p:spPr bwMode="auto">
              <a:xfrm>
                <a:off x="3381" y="935"/>
                <a:ext cx="270" cy="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>
                  <a:cs typeface="Arial" panose="020B0604020202020204" pitchFamily="34" charset="0"/>
                </a:endParaRPr>
              </a:p>
            </p:txBody>
          </p:sp>
          <p:sp>
            <p:nvSpPr>
              <p:cNvPr id="126000" name="Line 47"/>
              <p:cNvSpPr>
                <a:spLocks noChangeAspect="1" noChangeShapeType="1"/>
              </p:cNvSpPr>
              <p:nvPr/>
            </p:nvSpPr>
            <p:spPr bwMode="auto">
              <a:xfrm>
                <a:off x="3107" y="1072"/>
                <a:ext cx="27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26001" name="Group 48"/>
          <p:cNvGrpSpPr>
            <a:grpSpLocks/>
          </p:cNvGrpSpPr>
          <p:nvPr/>
        </p:nvGrpSpPr>
        <p:grpSpPr bwMode="auto">
          <a:xfrm>
            <a:off x="4716463" y="4508500"/>
            <a:ext cx="1727200" cy="1512888"/>
            <a:chOff x="2835" y="2931"/>
            <a:chExt cx="1088" cy="953"/>
          </a:xfrm>
        </p:grpSpPr>
        <p:sp>
          <p:nvSpPr>
            <p:cNvPr id="126002" name="Line 49"/>
            <p:cNvSpPr>
              <a:spLocks noChangeAspect="1" noChangeShapeType="1"/>
            </p:cNvSpPr>
            <p:nvPr/>
          </p:nvSpPr>
          <p:spPr bwMode="auto">
            <a:xfrm flipV="1">
              <a:off x="3379" y="3067"/>
              <a:ext cx="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003" name="Rectangle 50"/>
            <p:cNvSpPr>
              <a:spLocks noChangeAspect="1" noChangeArrowheads="1"/>
            </p:cNvSpPr>
            <p:nvPr/>
          </p:nvSpPr>
          <p:spPr bwMode="auto">
            <a:xfrm>
              <a:off x="2835" y="3614"/>
              <a:ext cx="270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6004" name="Oval 51"/>
            <p:cNvSpPr>
              <a:spLocks noChangeAspect="1" noChangeArrowheads="1"/>
            </p:cNvSpPr>
            <p:nvPr/>
          </p:nvSpPr>
          <p:spPr bwMode="auto">
            <a:xfrm>
              <a:off x="3653" y="3614"/>
              <a:ext cx="270" cy="2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>
                <a:cs typeface="Arial" panose="020B0604020202020204" pitchFamily="34" charset="0"/>
              </a:endParaRPr>
            </a:p>
          </p:txBody>
        </p:sp>
        <p:sp>
          <p:nvSpPr>
            <p:cNvPr id="126005" name="Line 52"/>
            <p:cNvSpPr>
              <a:spLocks noChangeAspect="1" noChangeShapeType="1"/>
            </p:cNvSpPr>
            <p:nvPr/>
          </p:nvSpPr>
          <p:spPr bwMode="auto">
            <a:xfrm>
              <a:off x="2971" y="3475"/>
              <a:ext cx="8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006" name="Line 53"/>
            <p:cNvSpPr>
              <a:spLocks noChangeAspect="1" noChangeShapeType="1"/>
            </p:cNvSpPr>
            <p:nvPr/>
          </p:nvSpPr>
          <p:spPr bwMode="auto">
            <a:xfrm>
              <a:off x="2971" y="3475"/>
              <a:ext cx="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007" name="Line 54"/>
            <p:cNvSpPr>
              <a:spLocks noChangeAspect="1" noChangeShapeType="1"/>
            </p:cNvSpPr>
            <p:nvPr/>
          </p:nvSpPr>
          <p:spPr bwMode="auto">
            <a:xfrm>
              <a:off x="3789" y="3478"/>
              <a:ext cx="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6008" name="Group 55"/>
            <p:cNvGrpSpPr>
              <a:grpSpLocks/>
            </p:cNvGrpSpPr>
            <p:nvPr/>
          </p:nvGrpSpPr>
          <p:grpSpPr bwMode="auto">
            <a:xfrm>
              <a:off x="2973" y="2931"/>
              <a:ext cx="814" cy="270"/>
              <a:chOff x="2837" y="935"/>
              <a:chExt cx="814" cy="270"/>
            </a:xfrm>
          </p:grpSpPr>
          <p:sp>
            <p:nvSpPr>
              <p:cNvPr id="126009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2837" y="935"/>
                <a:ext cx="270" cy="2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>
                  <a:cs typeface="Arial" panose="020B0604020202020204" pitchFamily="34" charset="0"/>
                </a:endParaRPr>
              </a:p>
            </p:txBody>
          </p:sp>
          <p:sp>
            <p:nvSpPr>
              <p:cNvPr id="126010" name="Oval 57"/>
              <p:cNvSpPr>
                <a:spLocks noChangeAspect="1" noChangeArrowheads="1"/>
              </p:cNvSpPr>
              <p:nvPr/>
            </p:nvSpPr>
            <p:spPr bwMode="auto">
              <a:xfrm>
                <a:off x="3381" y="935"/>
                <a:ext cx="270" cy="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>
                  <a:cs typeface="Arial" panose="020B0604020202020204" pitchFamily="34" charset="0"/>
                </a:endParaRPr>
              </a:p>
            </p:txBody>
          </p:sp>
          <p:sp>
            <p:nvSpPr>
              <p:cNvPr id="126011" name="Line 58"/>
              <p:cNvSpPr>
                <a:spLocks noChangeAspect="1" noChangeShapeType="1"/>
              </p:cNvSpPr>
              <p:nvPr/>
            </p:nvSpPr>
            <p:spPr bwMode="auto">
              <a:xfrm>
                <a:off x="3107" y="1072"/>
                <a:ext cx="27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6012" name="Rectangle 60"/>
          <p:cNvSpPr>
            <a:spLocks noChangeArrowheads="1"/>
          </p:cNvSpPr>
          <p:nvPr/>
        </p:nvSpPr>
        <p:spPr bwMode="auto">
          <a:xfrm>
            <a:off x="3214688" y="6215063"/>
            <a:ext cx="2786062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dirty="0">
                <a:solidFill>
                  <a:srgbClr val="3333FF"/>
                </a:solidFill>
                <a:cs typeface="Arial" panose="020B0604020202020204" pitchFamily="34" charset="0"/>
              </a:rPr>
              <a:t>Supporting Genetics Education for Health</a:t>
            </a:r>
          </a:p>
          <a:p>
            <a:pPr algn="ctr"/>
            <a:r>
              <a:rPr lang="en-GB" altLang="en-US" sz="1000" dirty="0">
                <a:solidFill>
                  <a:srgbClr val="3333FF"/>
                </a:solidFill>
                <a:cs typeface="Arial" panose="020B0604020202020204" pitchFamily="34" charset="0"/>
              </a:rPr>
              <a:t>www.geneticseducation.nhs.uk</a:t>
            </a:r>
          </a:p>
        </p:txBody>
      </p:sp>
    </p:spTree>
    <p:extLst>
      <p:ext uri="{BB962C8B-B14F-4D97-AF65-F5344CB8AC3E}">
        <p14:creationId xmlns:p14="http://schemas.microsoft.com/office/powerpoint/2010/main" val="3138193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4313" y="746125"/>
            <a:ext cx="87153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Drawing a family pedigree</a:t>
            </a:r>
            <a:endParaRPr lang="en-GB" sz="4400" b="1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143250" y="1690688"/>
            <a:ext cx="52863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593725">
              <a:tabLst>
                <a:tab pos="388938" algn="r"/>
              </a:tabLst>
            </a:pPr>
            <a:r>
              <a:rPr lang="en-GB" sz="2000" dirty="0">
                <a:latin typeface="Candara" pitchFamily="34" charset="0"/>
              </a:rPr>
              <a:t>Build up the tree from the "bottom"</a:t>
            </a:r>
            <a:br>
              <a:rPr lang="en-GB" sz="2000" dirty="0">
                <a:latin typeface="Candara" pitchFamily="34" charset="0"/>
              </a:rPr>
            </a:br>
            <a:r>
              <a:rPr lang="en-GB" sz="2000" dirty="0">
                <a:latin typeface="Candara" pitchFamily="34" charset="0"/>
              </a:rPr>
              <a:t>starting with affected child and siblings.</a:t>
            </a:r>
            <a:br>
              <a:rPr lang="en-GB" sz="2000" dirty="0">
                <a:latin typeface="Candara" pitchFamily="34" charset="0"/>
              </a:rPr>
            </a:br>
            <a:r>
              <a:rPr lang="en-GB" sz="2000" dirty="0">
                <a:latin typeface="Candara" pitchFamily="34" charset="0"/>
              </a:rPr>
              <a:t>Record names, dates of birth</a:t>
            </a:r>
            <a:r>
              <a:rPr lang="en-GB" sz="2000" b="1" dirty="0">
                <a:latin typeface="Candara" pitchFamily="34" charset="0"/>
              </a:rPr>
              <a:t>.</a:t>
            </a:r>
            <a:endParaRPr lang="en-GB" sz="2000" dirty="0">
              <a:latin typeface="Candara" pitchFamily="34" charset="0"/>
            </a:endParaRP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3443288" y="3159125"/>
            <a:ext cx="4772025" cy="2770188"/>
            <a:chOff x="4573587" y="3819524"/>
            <a:chExt cx="3914776" cy="2698751"/>
          </a:xfrm>
        </p:grpSpPr>
        <p:sp>
          <p:nvSpPr>
            <p:cNvPr id="3102" name="Line 7"/>
            <p:cNvSpPr>
              <a:spLocks noChangeShapeType="1"/>
            </p:cNvSpPr>
            <p:nvPr/>
          </p:nvSpPr>
          <p:spPr bwMode="auto">
            <a:xfrm flipH="1">
              <a:off x="5351463" y="4968875"/>
              <a:ext cx="92392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Line 8"/>
            <p:cNvSpPr>
              <a:spLocks noChangeShapeType="1"/>
            </p:cNvSpPr>
            <p:nvPr/>
          </p:nvSpPr>
          <p:spPr bwMode="auto">
            <a:xfrm flipH="1">
              <a:off x="5351463" y="4968875"/>
              <a:ext cx="92392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04" name="Group 9"/>
            <p:cNvGrpSpPr>
              <a:grpSpLocks/>
            </p:cNvGrpSpPr>
            <p:nvPr/>
          </p:nvGrpSpPr>
          <p:grpSpPr bwMode="auto">
            <a:xfrm>
              <a:off x="6627815" y="3819524"/>
              <a:ext cx="406058" cy="675801"/>
              <a:chOff x="3176" y="930"/>
              <a:chExt cx="377" cy="607"/>
            </a:xfrm>
          </p:grpSpPr>
          <p:sp>
            <p:nvSpPr>
              <p:cNvPr id="3176" name="Rectangle 10"/>
              <p:cNvSpPr>
                <a:spLocks noChangeArrowheads="1"/>
              </p:cNvSpPr>
              <p:nvPr/>
            </p:nvSpPr>
            <p:spPr bwMode="auto">
              <a:xfrm>
                <a:off x="3237" y="985"/>
                <a:ext cx="245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177" name="Line 11"/>
              <p:cNvSpPr>
                <a:spLocks noChangeShapeType="1"/>
              </p:cNvSpPr>
              <p:nvPr/>
            </p:nvSpPr>
            <p:spPr bwMode="auto">
              <a:xfrm flipV="1">
                <a:off x="3176" y="930"/>
                <a:ext cx="367" cy="33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" name="Rectangle 12"/>
              <p:cNvSpPr>
                <a:spLocks noChangeArrowheads="1"/>
              </p:cNvSpPr>
              <p:nvPr/>
            </p:nvSpPr>
            <p:spPr bwMode="auto">
              <a:xfrm>
                <a:off x="3292" y="1258"/>
                <a:ext cx="10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I:3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79" name="Rectangle 13"/>
              <p:cNvSpPr>
                <a:spLocks noChangeArrowheads="1"/>
              </p:cNvSpPr>
              <p:nvPr/>
            </p:nvSpPr>
            <p:spPr bwMode="auto">
              <a:xfrm>
                <a:off x="3184" y="1336"/>
                <a:ext cx="36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Norman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80" name="Rectangle 14"/>
              <p:cNvSpPr>
                <a:spLocks noChangeArrowheads="1"/>
              </p:cNvSpPr>
              <p:nvPr/>
            </p:nvSpPr>
            <p:spPr bwMode="auto">
              <a:xfrm>
                <a:off x="3243" y="1413"/>
                <a:ext cx="234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Pugh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3105" name="Line 15"/>
            <p:cNvSpPr>
              <a:spLocks noChangeShapeType="1"/>
            </p:cNvSpPr>
            <p:nvPr/>
          </p:nvSpPr>
          <p:spPr bwMode="auto">
            <a:xfrm flipH="1">
              <a:off x="6951663" y="4002088"/>
              <a:ext cx="436562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06" name="Group 16"/>
            <p:cNvGrpSpPr>
              <a:grpSpLocks/>
            </p:cNvGrpSpPr>
            <p:nvPr/>
          </p:nvGrpSpPr>
          <p:grpSpPr bwMode="auto">
            <a:xfrm>
              <a:off x="7323138" y="3819525"/>
              <a:ext cx="395287" cy="594364"/>
              <a:chOff x="3821" y="930"/>
              <a:chExt cx="366" cy="534"/>
            </a:xfrm>
          </p:grpSpPr>
          <p:sp>
            <p:nvSpPr>
              <p:cNvPr id="3172" name="Oval 17"/>
              <p:cNvSpPr>
                <a:spLocks noChangeArrowheads="1"/>
              </p:cNvSpPr>
              <p:nvPr/>
            </p:nvSpPr>
            <p:spPr bwMode="auto">
              <a:xfrm>
                <a:off x="3882" y="985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173" name="Line 18"/>
              <p:cNvSpPr>
                <a:spLocks noChangeShapeType="1"/>
              </p:cNvSpPr>
              <p:nvPr/>
            </p:nvSpPr>
            <p:spPr bwMode="auto">
              <a:xfrm flipV="1">
                <a:off x="3821" y="930"/>
                <a:ext cx="366" cy="33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4" name="Rectangle 19"/>
              <p:cNvSpPr>
                <a:spLocks noChangeArrowheads="1"/>
              </p:cNvSpPr>
              <p:nvPr/>
            </p:nvSpPr>
            <p:spPr bwMode="auto">
              <a:xfrm>
                <a:off x="3936" y="1261"/>
                <a:ext cx="11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I:4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75" name="Rectangle 20"/>
              <p:cNvSpPr>
                <a:spLocks noChangeArrowheads="1"/>
              </p:cNvSpPr>
              <p:nvPr/>
            </p:nvSpPr>
            <p:spPr bwMode="auto">
              <a:xfrm>
                <a:off x="3888" y="1340"/>
                <a:ext cx="20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Elsie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3107" name="Line 21"/>
            <p:cNvSpPr>
              <a:spLocks noChangeShapeType="1"/>
            </p:cNvSpPr>
            <p:nvPr/>
          </p:nvSpPr>
          <p:spPr bwMode="auto">
            <a:xfrm flipH="1">
              <a:off x="6951663" y="4002088"/>
              <a:ext cx="436562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08" name="Group 22"/>
            <p:cNvGrpSpPr>
              <a:grpSpLocks/>
            </p:cNvGrpSpPr>
            <p:nvPr/>
          </p:nvGrpSpPr>
          <p:grpSpPr bwMode="auto">
            <a:xfrm>
              <a:off x="7196139" y="4846639"/>
              <a:ext cx="389427" cy="618174"/>
              <a:chOff x="3703" y="1853"/>
              <a:chExt cx="361" cy="556"/>
            </a:xfrm>
          </p:grpSpPr>
          <p:sp>
            <p:nvSpPr>
              <p:cNvPr id="3168" name="Rectangle 23"/>
              <p:cNvSpPr>
                <a:spLocks noChangeArrowheads="1"/>
              </p:cNvSpPr>
              <p:nvPr/>
            </p:nvSpPr>
            <p:spPr bwMode="auto">
              <a:xfrm>
                <a:off x="3753" y="1853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169" name="Rectangle 24"/>
              <p:cNvSpPr>
                <a:spLocks noChangeArrowheads="1"/>
              </p:cNvSpPr>
              <p:nvPr/>
            </p:nvSpPr>
            <p:spPr bwMode="auto">
              <a:xfrm>
                <a:off x="3791" y="2129"/>
                <a:ext cx="13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II:3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70" name="Rectangle 25"/>
              <p:cNvSpPr>
                <a:spLocks noChangeArrowheads="1"/>
              </p:cNvSpPr>
              <p:nvPr/>
            </p:nvSpPr>
            <p:spPr bwMode="auto">
              <a:xfrm>
                <a:off x="3703" y="2207"/>
                <a:ext cx="36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Howard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71" name="Rectangle 26"/>
              <p:cNvSpPr>
                <a:spLocks noChangeArrowheads="1"/>
              </p:cNvSpPr>
              <p:nvPr/>
            </p:nvSpPr>
            <p:spPr bwMode="auto">
              <a:xfrm>
                <a:off x="3755" y="2284"/>
                <a:ext cx="23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Pugh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3109" name="Line 27"/>
            <p:cNvSpPr>
              <a:spLocks noChangeShapeType="1"/>
            </p:cNvSpPr>
            <p:nvPr/>
          </p:nvSpPr>
          <p:spPr bwMode="auto">
            <a:xfrm flipH="1">
              <a:off x="7508875" y="4968875"/>
              <a:ext cx="5762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10" name="Group 28"/>
            <p:cNvGrpSpPr>
              <a:grpSpLocks/>
            </p:cNvGrpSpPr>
            <p:nvPr/>
          </p:nvGrpSpPr>
          <p:grpSpPr bwMode="auto">
            <a:xfrm>
              <a:off x="8020050" y="4784724"/>
              <a:ext cx="393700" cy="591664"/>
              <a:chOff x="4466" y="1798"/>
              <a:chExt cx="366" cy="531"/>
            </a:xfrm>
          </p:grpSpPr>
          <p:sp>
            <p:nvSpPr>
              <p:cNvPr id="3164" name="Oval 29"/>
              <p:cNvSpPr>
                <a:spLocks noChangeArrowheads="1"/>
              </p:cNvSpPr>
              <p:nvPr/>
            </p:nvSpPr>
            <p:spPr bwMode="auto">
              <a:xfrm>
                <a:off x="4527" y="1853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165" name="Line 30"/>
              <p:cNvSpPr>
                <a:spLocks noChangeShapeType="1"/>
              </p:cNvSpPr>
              <p:nvPr/>
            </p:nvSpPr>
            <p:spPr bwMode="auto">
              <a:xfrm flipV="1">
                <a:off x="4466" y="1798"/>
                <a:ext cx="366" cy="33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6" name="Rectangle 31"/>
              <p:cNvSpPr>
                <a:spLocks noChangeArrowheads="1"/>
              </p:cNvSpPr>
              <p:nvPr/>
            </p:nvSpPr>
            <p:spPr bwMode="auto">
              <a:xfrm>
                <a:off x="4568" y="2129"/>
                <a:ext cx="14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II:4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67" name="Rectangle 32"/>
              <p:cNvSpPr>
                <a:spLocks noChangeArrowheads="1"/>
              </p:cNvSpPr>
              <p:nvPr/>
            </p:nvSpPr>
            <p:spPr bwMode="auto">
              <a:xfrm>
                <a:off x="4535" y="2205"/>
                <a:ext cx="21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Judy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3111" name="Line 33"/>
            <p:cNvSpPr>
              <a:spLocks noChangeShapeType="1"/>
            </p:cNvSpPr>
            <p:nvPr/>
          </p:nvSpPr>
          <p:spPr bwMode="auto">
            <a:xfrm flipH="1">
              <a:off x="7508875" y="4968875"/>
              <a:ext cx="5762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12" name="Group 34"/>
            <p:cNvGrpSpPr>
              <a:grpSpLocks/>
            </p:cNvGrpSpPr>
            <p:nvPr/>
          </p:nvGrpSpPr>
          <p:grpSpPr bwMode="auto">
            <a:xfrm>
              <a:off x="6916737" y="5811838"/>
              <a:ext cx="370048" cy="531339"/>
              <a:chOff x="3445" y="2721"/>
              <a:chExt cx="341" cy="477"/>
            </a:xfrm>
          </p:grpSpPr>
          <p:sp>
            <p:nvSpPr>
              <p:cNvPr id="3161" name="Rectangle 35"/>
              <p:cNvSpPr>
                <a:spLocks noChangeArrowheads="1"/>
              </p:cNvSpPr>
              <p:nvPr/>
            </p:nvSpPr>
            <p:spPr bwMode="auto">
              <a:xfrm>
                <a:off x="3495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162" name="Rectangle 36"/>
              <p:cNvSpPr>
                <a:spLocks noChangeArrowheads="1"/>
              </p:cNvSpPr>
              <p:nvPr/>
            </p:nvSpPr>
            <p:spPr bwMode="auto">
              <a:xfrm>
                <a:off x="3523" y="2996"/>
                <a:ext cx="17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III:4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63" name="Rectangle 37"/>
              <p:cNvSpPr>
                <a:spLocks noChangeArrowheads="1"/>
              </p:cNvSpPr>
              <p:nvPr/>
            </p:nvSpPr>
            <p:spPr bwMode="auto">
              <a:xfrm>
                <a:off x="3445" y="3074"/>
                <a:ext cx="34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Duncan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3113" name="Group 38"/>
            <p:cNvGrpSpPr>
              <a:grpSpLocks/>
            </p:cNvGrpSpPr>
            <p:nvPr/>
          </p:nvGrpSpPr>
          <p:grpSpPr bwMode="auto">
            <a:xfrm>
              <a:off x="8224838" y="5811838"/>
              <a:ext cx="263525" cy="531339"/>
              <a:chOff x="4656" y="2721"/>
              <a:chExt cx="244" cy="477"/>
            </a:xfrm>
          </p:grpSpPr>
          <p:sp>
            <p:nvSpPr>
              <p:cNvPr id="3158" name="Rectangle 39"/>
              <p:cNvSpPr>
                <a:spLocks noChangeArrowheads="1"/>
              </p:cNvSpPr>
              <p:nvPr/>
            </p:nvSpPr>
            <p:spPr bwMode="auto">
              <a:xfrm>
                <a:off x="4656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159" name="Rectangle 40"/>
              <p:cNvSpPr>
                <a:spLocks noChangeArrowheads="1"/>
              </p:cNvSpPr>
              <p:nvPr/>
            </p:nvSpPr>
            <p:spPr bwMode="auto">
              <a:xfrm>
                <a:off x="4684" y="2996"/>
                <a:ext cx="168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III:5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60" name="Rectangle 41"/>
              <p:cNvSpPr>
                <a:spLocks noChangeArrowheads="1"/>
              </p:cNvSpPr>
              <p:nvPr/>
            </p:nvSpPr>
            <p:spPr bwMode="auto">
              <a:xfrm>
                <a:off x="4661" y="3074"/>
                <a:ext cx="23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Mark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7172325" y="4002088"/>
              <a:ext cx="0" cy="67151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7172325" y="4002088"/>
              <a:ext cx="0" cy="67151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16" name="Group 44"/>
            <p:cNvGrpSpPr>
              <a:grpSpLocks/>
            </p:cNvGrpSpPr>
            <p:nvPr/>
          </p:nvGrpSpPr>
          <p:grpSpPr bwMode="auto">
            <a:xfrm>
              <a:off x="6173791" y="4673600"/>
              <a:ext cx="405727" cy="875826"/>
              <a:chOff x="2756" y="1698"/>
              <a:chExt cx="376" cy="787"/>
            </a:xfrm>
          </p:grpSpPr>
          <p:sp>
            <p:nvSpPr>
              <p:cNvPr id="3153" name="Oval 45"/>
              <p:cNvSpPr>
                <a:spLocks noChangeArrowheads="1"/>
              </p:cNvSpPr>
              <p:nvPr/>
            </p:nvSpPr>
            <p:spPr bwMode="auto">
              <a:xfrm>
                <a:off x="2851" y="1853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154" name="Rectangle 46"/>
              <p:cNvSpPr>
                <a:spLocks noChangeArrowheads="1"/>
              </p:cNvSpPr>
              <p:nvPr/>
            </p:nvSpPr>
            <p:spPr bwMode="auto">
              <a:xfrm>
                <a:off x="2893" y="2127"/>
                <a:ext cx="13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II:2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55" name="Rectangle 47"/>
              <p:cNvSpPr>
                <a:spLocks noChangeArrowheads="1"/>
              </p:cNvSpPr>
              <p:nvPr/>
            </p:nvSpPr>
            <p:spPr bwMode="auto">
              <a:xfrm>
                <a:off x="2835" y="2206"/>
                <a:ext cx="28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Judith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56" name="Rectangle 48"/>
              <p:cNvSpPr>
                <a:spLocks noChangeArrowheads="1"/>
              </p:cNvSpPr>
              <p:nvPr/>
            </p:nvSpPr>
            <p:spPr bwMode="auto">
              <a:xfrm>
                <a:off x="2756" y="2361"/>
                <a:ext cx="37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21/2/1951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57" name="Line 49"/>
              <p:cNvSpPr>
                <a:spLocks noChangeShapeType="1"/>
              </p:cNvSpPr>
              <p:nvPr/>
            </p:nvSpPr>
            <p:spPr bwMode="auto">
              <a:xfrm>
                <a:off x="2973" y="1698"/>
                <a:ext cx="1" cy="1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17" name="Line 50"/>
            <p:cNvSpPr>
              <a:spLocks noChangeShapeType="1"/>
            </p:cNvSpPr>
            <p:nvPr/>
          </p:nvSpPr>
          <p:spPr bwMode="auto">
            <a:xfrm>
              <a:off x="7381875" y="4673600"/>
              <a:ext cx="1588" cy="1730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8" name="Line 51"/>
            <p:cNvSpPr>
              <a:spLocks noChangeShapeType="1"/>
            </p:cNvSpPr>
            <p:nvPr/>
          </p:nvSpPr>
          <p:spPr bwMode="auto">
            <a:xfrm>
              <a:off x="7799388" y="4968875"/>
              <a:ext cx="1587" cy="6699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Line 52"/>
            <p:cNvSpPr>
              <a:spLocks noChangeShapeType="1"/>
            </p:cNvSpPr>
            <p:nvPr/>
          </p:nvSpPr>
          <p:spPr bwMode="auto">
            <a:xfrm>
              <a:off x="7799388" y="4968875"/>
              <a:ext cx="1587" cy="6699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Line 53"/>
            <p:cNvSpPr>
              <a:spLocks noChangeShapeType="1"/>
            </p:cNvSpPr>
            <p:nvPr/>
          </p:nvSpPr>
          <p:spPr bwMode="auto">
            <a:xfrm>
              <a:off x="5815013" y="4968875"/>
              <a:ext cx="1587" cy="6699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Line 54"/>
            <p:cNvSpPr>
              <a:spLocks noChangeShapeType="1"/>
            </p:cNvSpPr>
            <p:nvPr/>
          </p:nvSpPr>
          <p:spPr bwMode="auto">
            <a:xfrm>
              <a:off x="5815013" y="4968875"/>
              <a:ext cx="1587" cy="6699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2" name="Line 55"/>
            <p:cNvSpPr>
              <a:spLocks noChangeShapeType="1"/>
            </p:cNvSpPr>
            <p:nvPr/>
          </p:nvSpPr>
          <p:spPr bwMode="auto">
            <a:xfrm>
              <a:off x="5815013" y="4968875"/>
              <a:ext cx="1587" cy="6699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3" name="Line 56"/>
            <p:cNvSpPr>
              <a:spLocks noChangeShapeType="1"/>
            </p:cNvSpPr>
            <p:nvPr/>
          </p:nvSpPr>
          <p:spPr bwMode="auto">
            <a:xfrm>
              <a:off x="7102475" y="5638800"/>
              <a:ext cx="1588" cy="1730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4" name="Line 57"/>
            <p:cNvSpPr>
              <a:spLocks noChangeShapeType="1"/>
            </p:cNvSpPr>
            <p:nvPr/>
          </p:nvSpPr>
          <p:spPr bwMode="auto">
            <a:xfrm>
              <a:off x="8356600" y="5638800"/>
              <a:ext cx="0" cy="1730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5" name="Line 58"/>
            <p:cNvSpPr>
              <a:spLocks noChangeShapeType="1"/>
            </p:cNvSpPr>
            <p:nvPr/>
          </p:nvSpPr>
          <p:spPr bwMode="auto">
            <a:xfrm>
              <a:off x="6408738" y="4673600"/>
              <a:ext cx="763587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6" name="Line 59"/>
            <p:cNvSpPr>
              <a:spLocks noChangeShapeType="1"/>
            </p:cNvSpPr>
            <p:nvPr/>
          </p:nvSpPr>
          <p:spPr bwMode="auto">
            <a:xfrm>
              <a:off x="7172325" y="4673600"/>
              <a:ext cx="209550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Line 60"/>
            <p:cNvSpPr>
              <a:spLocks noChangeShapeType="1"/>
            </p:cNvSpPr>
            <p:nvPr/>
          </p:nvSpPr>
          <p:spPr bwMode="auto">
            <a:xfrm>
              <a:off x="7102475" y="5638800"/>
              <a:ext cx="69691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Line 61"/>
            <p:cNvSpPr>
              <a:spLocks noChangeShapeType="1"/>
            </p:cNvSpPr>
            <p:nvPr/>
          </p:nvSpPr>
          <p:spPr bwMode="auto">
            <a:xfrm>
              <a:off x="7799388" y="5638800"/>
              <a:ext cx="5572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29" name="Group 62"/>
            <p:cNvGrpSpPr>
              <a:grpSpLocks/>
            </p:cNvGrpSpPr>
            <p:nvPr/>
          </p:nvGrpSpPr>
          <p:grpSpPr bwMode="auto">
            <a:xfrm>
              <a:off x="4573587" y="5638800"/>
              <a:ext cx="1830388" cy="879475"/>
              <a:chOff x="2881" y="3552"/>
              <a:chExt cx="1153" cy="554"/>
            </a:xfrm>
          </p:grpSpPr>
          <p:grpSp>
            <p:nvGrpSpPr>
              <p:cNvPr id="3130" name="Group 63"/>
              <p:cNvGrpSpPr>
                <a:grpSpLocks/>
              </p:cNvGrpSpPr>
              <p:nvPr/>
            </p:nvGrpSpPr>
            <p:grpSpPr bwMode="auto">
              <a:xfrm>
                <a:off x="2881" y="3659"/>
                <a:ext cx="285" cy="443"/>
                <a:chOff x="1273" y="2721"/>
                <a:chExt cx="419" cy="633"/>
              </a:xfrm>
            </p:grpSpPr>
            <p:sp>
              <p:nvSpPr>
                <p:cNvPr id="3148" name="Oval 64"/>
                <p:cNvSpPr>
                  <a:spLocks noChangeArrowheads="1"/>
                </p:cNvSpPr>
                <p:nvPr/>
              </p:nvSpPr>
              <p:spPr bwMode="auto">
                <a:xfrm>
                  <a:off x="1368" y="2721"/>
                  <a:ext cx="244" cy="220"/>
                </a:xfrm>
                <a:prstGeom prst="ellipse">
                  <a:avLst/>
                </a:prstGeom>
                <a:solidFill>
                  <a:srgbClr val="FFFFFF"/>
                </a:solidFill>
                <a:ln w="269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ndara" pitchFamily="34" charset="0"/>
                  </a:endParaRPr>
                </a:p>
              </p:txBody>
            </p:sp>
            <p:sp>
              <p:nvSpPr>
                <p:cNvPr id="3149" name="Oval 65"/>
                <p:cNvSpPr>
                  <a:spLocks noChangeArrowheads="1"/>
                </p:cNvSpPr>
                <p:nvPr/>
              </p:nvSpPr>
              <p:spPr bwMode="auto">
                <a:xfrm>
                  <a:off x="1368" y="2721"/>
                  <a:ext cx="244" cy="220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ndara" pitchFamily="34" charset="0"/>
                  </a:endParaRPr>
                </a:p>
              </p:txBody>
            </p:sp>
            <p:sp>
              <p:nvSpPr>
                <p:cNvPr id="3150" name="Rectangle 66"/>
                <p:cNvSpPr>
                  <a:spLocks noChangeArrowheads="1"/>
                </p:cNvSpPr>
                <p:nvPr/>
              </p:nvSpPr>
              <p:spPr bwMode="auto">
                <a:xfrm>
                  <a:off x="1398" y="2997"/>
                  <a:ext cx="153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III:1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  <p:sp>
              <p:nvSpPr>
                <p:cNvPr id="3151" name="Rectangle 67"/>
                <p:cNvSpPr>
                  <a:spLocks noChangeArrowheads="1"/>
                </p:cNvSpPr>
                <p:nvPr/>
              </p:nvSpPr>
              <p:spPr bwMode="auto">
                <a:xfrm>
                  <a:off x="1306" y="3074"/>
                  <a:ext cx="258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Kirsty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  <p:sp>
              <p:nvSpPr>
                <p:cNvPr id="3152" name="Rectangle 68"/>
                <p:cNvSpPr>
                  <a:spLocks noChangeArrowheads="1"/>
                </p:cNvSpPr>
                <p:nvPr/>
              </p:nvSpPr>
              <p:spPr bwMode="auto">
                <a:xfrm>
                  <a:off x="1273" y="3229"/>
                  <a:ext cx="419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16/3/1980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</p:grpSp>
          <p:grpSp>
            <p:nvGrpSpPr>
              <p:cNvPr id="3131" name="Group 69"/>
              <p:cNvGrpSpPr>
                <a:grpSpLocks/>
              </p:cNvGrpSpPr>
              <p:nvPr/>
            </p:nvGrpSpPr>
            <p:grpSpPr bwMode="auto">
              <a:xfrm>
                <a:off x="3361" y="3662"/>
                <a:ext cx="285" cy="444"/>
                <a:chOff x="1983" y="2721"/>
                <a:chExt cx="419" cy="633"/>
              </a:xfrm>
            </p:grpSpPr>
            <p:sp>
              <p:nvSpPr>
                <p:cNvPr id="3143" name="Rectangle 70"/>
                <p:cNvSpPr>
                  <a:spLocks noChangeArrowheads="1"/>
                </p:cNvSpPr>
                <p:nvPr/>
              </p:nvSpPr>
              <p:spPr bwMode="auto">
                <a:xfrm>
                  <a:off x="2077" y="2721"/>
                  <a:ext cx="244" cy="220"/>
                </a:xfrm>
                <a:prstGeom prst="rect">
                  <a:avLst/>
                </a:prstGeom>
                <a:solidFill>
                  <a:srgbClr val="FFFFFF"/>
                </a:solidFill>
                <a:ln w="269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ndara" pitchFamily="34" charset="0"/>
                  </a:endParaRPr>
                </a:p>
              </p:txBody>
            </p:sp>
            <p:sp>
              <p:nvSpPr>
                <p:cNvPr id="3144" name="Rectangle 71"/>
                <p:cNvSpPr>
                  <a:spLocks noChangeArrowheads="1"/>
                </p:cNvSpPr>
                <p:nvPr/>
              </p:nvSpPr>
              <p:spPr bwMode="auto">
                <a:xfrm>
                  <a:off x="2077" y="2721"/>
                  <a:ext cx="244" cy="2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ndara" pitchFamily="34" charset="0"/>
                  </a:endParaRPr>
                </a:p>
              </p:txBody>
            </p:sp>
            <p:sp>
              <p:nvSpPr>
                <p:cNvPr id="3145" name="Rectangle 72"/>
                <p:cNvSpPr>
                  <a:spLocks noChangeArrowheads="1"/>
                </p:cNvSpPr>
                <p:nvPr/>
              </p:nvSpPr>
              <p:spPr bwMode="auto">
                <a:xfrm>
                  <a:off x="2106" y="2996"/>
                  <a:ext cx="165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III:2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  <p:sp>
              <p:nvSpPr>
                <p:cNvPr id="3146" name="Rectangle 73"/>
                <p:cNvSpPr>
                  <a:spLocks noChangeArrowheads="1"/>
                </p:cNvSpPr>
                <p:nvPr/>
              </p:nvSpPr>
              <p:spPr bwMode="auto">
                <a:xfrm>
                  <a:off x="2015" y="3073"/>
                  <a:ext cx="378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Stephen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  <p:sp>
              <p:nvSpPr>
                <p:cNvPr id="3147" name="Rectangle 74"/>
                <p:cNvSpPr>
                  <a:spLocks noChangeArrowheads="1"/>
                </p:cNvSpPr>
                <p:nvPr/>
              </p:nvSpPr>
              <p:spPr bwMode="auto">
                <a:xfrm>
                  <a:off x="1983" y="3230"/>
                  <a:ext cx="419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20/3/1982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</p:grpSp>
          <p:grpSp>
            <p:nvGrpSpPr>
              <p:cNvPr id="3132" name="Group 75"/>
              <p:cNvGrpSpPr>
                <a:grpSpLocks/>
              </p:cNvGrpSpPr>
              <p:nvPr/>
            </p:nvGrpSpPr>
            <p:grpSpPr bwMode="auto">
              <a:xfrm>
                <a:off x="3776" y="3659"/>
                <a:ext cx="258" cy="443"/>
                <a:chOff x="2587" y="2721"/>
                <a:chExt cx="378" cy="633"/>
              </a:xfrm>
            </p:grpSpPr>
            <p:sp>
              <p:nvSpPr>
                <p:cNvPr id="3139" name="Rectangle 76"/>
                <p:cNvSpPr>
                  <a:spLocks noChangeArrowheads="1"/>
                </p:cNvSpPr>
                <p:nvPr/>
              </p:nvSpPr>
              <p:spPr bwMode="auto">
                <a:xfrm>
                  <a:off x="2657" y="2721"/>
                  <a:ext cx="244" cy="220"/>
                </a:xfrm>
                <a:prstGeom prst="rect">
                  <a:avLst/>
                </a:prstGeom>
                <a:solidFill>
                  <a:srgbClr val="FFFFFF"/>
                </a:solidFill>
                <a:ln w="269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ndara" pitchFamily="34" charset="0"/>
                  </a:endParaRPr>
                </a:p>
              </p:txBody>
            </p:sp>
            <p:sp>
              <p:nvSpPr>
                <p:cNvPr id="3140" name="Rectangle 77"/>
                <p:cNvSpPr>
                  <a:spLocks noChangeArrowheads="1"/>
                </p:cNvSpPr>
                <p:nvPr/>
              </p:nvSpPr>
              <p:spPr bwMode="auto">
                <a:xfrm>
                  <a:off x="2688" y="2999"/>
                  <a:ext cx="167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III:3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  <p:sp>
              <p:nvSpPr>
                <p:cNvPr id="3141" name="Rectangle 78"/>
                <p:cNvSpPr>
                  <a:spLocks noChangeArrowheads="1"/>
                </p:cNvSpPr>
                <p:nvPr/>
              </p:nvSpPr>
              <p:spPr bwMode="auto">
                <a:xfrm>
                  <a:off x="2606" y="3074"/>
                  <a:ext cx="345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Richard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  <p:sp>
              <p:nvSpPr>
                <p:cNvPr id="3142" name="Rectangle 79"/>
                <p:cNvSpPr>
                  <a:spLocks noChangeArrowheads="1"/>
                </p:cNvSpPr>
                <p:nvPr/>
              </p:nvSpPr>
              <p:spPr bwMode="auto">
                <a:xfrm>
                  <a:off x="2587" y="3229"/>
                  <a:ext cx="378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900">
                      <a:solidFill>
                        <a:srgbClr val="000000"/>
                      </a:solidFill>
                      <a:latin typeface="Candara" pitchFamily="34" charset="0"/>
                    </a:rPr>
                    <a:t>5/8/1984</a:t>
                  </a:r>
                  <a:endParaRPr lang="en-GB" sz="2400">
                    <a:latin typeface="Candara" pitchFamily="34" charset="0"/>
                  </a:endParaRPr>
                </a:p>
              </p:txBody>
            </p:sp>
          </p:grpSp>
          <p:sp>
            <p:nvSpPr>
              <p:cNvPr id="3133" name="Line 80"/>
              <p:cNvSpPr>
                <a:spLocks noChangeShapeType="1"/>
              </p:cNvSpPr>
              <p:nvPr/>
            </p:nvSpPr>
            <p:spPr bwMode="auto">
              <a:xfrm>
                <a:off x="3028" y="3552"/>
                <a:ext cx="1" cy="10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" name="Line 81"/>
              <p:cNvSpPr>
                <a:spLocks noChangeShapeType="1"/>
              </p:cNvSpPr>
              <p:nvPr/>
            </p:nvSpPr>
            <p:spPr bwMode="auto">
              <a:xfrm>
                <a:off x="3510" y="3552"/>
                <a:ext cx="1" cy="10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" name="Line 82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0" cy="10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" name="Line 83"/>
              <p:cNvSpPr>
                <a:spLocks noChangeShapeType="1"/>
              </p:cNvSpPr>
              <p:nvPr/>
            </p:nvSpPr>
            <p:spPr bwMode="auto">
              <a:xfrm>
                <a:off x="3028" y="3552"/>
                <a:ext cx="635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" name="Line 84"/>
              <p:cNvSpPr>
                <a:spLocks noChangeShapeType="1"/>
              </p:cNvSpPr>
              <p:nvPr/>
            </p:nvSpPr>
            <p:spPr bwMode="auto">
              <a:xfrm>
                <a:off x="3510" y="3552"/>
                <a:ext cx="153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" name="Line 85"/>
              <p:cNvSpPr>
                <a:spLocks noChangeShapeType="1"/>
              </p:cNvSpPr>
              <p:nvPr/>
            </p:nvSpPr>
            <p:spPr bwMode="auto">
              <a:xfrm>
                <a:off x="3663" y="3552"/>
                <a:ext cx="242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077" name="Group 108"/>
          <p:cNvGrpSpPr>
            <a:grpSpLocks/>
          </p:cNvGrpSpPr>
          <p:nvPr/>
        </p:nvGrpSpPr>
        <p:grpSpPr bwMode="auto">
          <a:xfrm>
            <a:off x="767091" y="1716827"/>
            <a:ext cx="2679700" cy="1285875"/>
            <a:chOff x="446089" y="2266950"/>
            <a:chExt cx="1828222" cy="877414"/>
          </a:xfrm>
        </p:grpSpPr>
        <p:grpSp>
          <p:nvGrpSpPr>
            <p:cNvPr id="3079" name="Group 86"/>
            <p:cNvGrpSpPr>
              <a:grpSpLocks/>
            </p:cNvGrpSpPr>
            <p:nvPr/>
          </p:nvGrpSpPr>
          <p:grpSpPr bwMode="auto">
            <a:xfrm>
              <a:off x="446089" y="2439988"/>
              <a:ext cx="452089" cy="703899"/>
              <a:chOff x="1273" y="2721"/>
              <a:chExt cx="418" cy="633"/>
            </a:xfrm>
          </p:grpSpPr>
          <p:sp>
            <p:nvSpPr>
              <p:cNvPr id="3097" name="Oval 87"/>
              <p:cNvSpPr>
                <a:spLocks noChangeArrowheads="1"/>
              </p:cNvSpPr>
              <p:nvPr/>
            </p:nvSpPr>
            <p:spPr bwMode="auto">
              <a:xfrm>
                <a:off x="1368" y="2721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098" name="Oval 88"/>
              <p:cNvSpPr>
                <a:spLocks noChangeArrowheads="1"/>
              </p:cNvSpPr>
              <p:nvPr/>
            </p:nvSpPr>
            <p:spPr bwMode="auto">
              <a:xfrm>
                <a:off x="1368" y="2721"/>
                <a:ext cx="244" cy="22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099" name="Rectangle 89"/>
              <p:cNvSpPr>
                <a:spLocks noChangeArrowheads="1"/>
              </p:cNvSpPr>
              <p:nvPr/>
            </p:nvSpPr>
            <p:spPr bwMode="auto">
              <a:xfrm>
                <a:off x="1397" y="2997"/>
                <a:ext cx="15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III:1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00" name="Rectangle 90"/>
              <p:cNvSpPr>
                <a:spLocks noChangeArrowheads="1"/>
              </p:cNvSpPr>
              <p:nvPr/>
            </p:nvSpPr>
            <p:spPr bwMode="auto">
              <a:xfrm>
                <a:off x="1305" y="3074"/>
                <a:ext cx="2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Kirsty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101" name="Rectangle 91"/>
              <p:cNvSpPr>
                <a:spLocks noChangeArrowheads="1"/>
              </p:cNvSpPr>
              <p:nvPr/>
            </p:nvSpPr>
            <p:spPr bwMode="auto">
              <a:xfrm>
                <a:off x="1273" y="3229"/>
                <a:ext cx="41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16/3/1980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3080" name="Group 92"/>
            <p:cNvGrpSpPr>
              <a:grpSpLocks/>
            </p:cNvGrpSpPr>
            <p:nvPr/>
          </p:nvGrpSpPr>
          <p:grpSpPr bwMode="auto">
            <a:xfrm>
              <a:off x="1212849" y="2439989"/>
              <a:ext cx="453659" cy="704375"/>
              <a:chOff x="1983" y="2721"/>
              <a:chExt cx="419" cy="633"/>
            </a:xfrm>
          </p:grpSpPr>
          <p:sp>
            <p:nvSpPr>
              <p:cNvPr id="3092" name="Rectangle 93"/>
              <p:cNvSpPr>
                <a:spLocks noChangeArrowheads="1"/>
              </p:cNvSpPr>
              <p:nvPr/>
            </p:nvSpPr>
            <p:spPr bwMode="auto">
              <a:xfrm>
                <a:off x="2077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093" name="Rectangle 94"/>
              <p:cNvSpPr>
                <a:spLocks noChangeArrowheads="1"/>
              </p:cNvSpPr>
              <p:nvPr/>
            </p:nvSpPr>
            <p:spPr bwMode="auto">
              <a:xfrm>
                <a:off x="2077" y="2721"/>
                <a:ext cx="244" cy="2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094" name="Rectangle 95"/>
              <p:cNvSpPr>
                <a:spLocks noChangeArrowheads="1"/>
              </p:cNvSpPr>
              <p:nvPr/>
            </p:nvSpPr>
            <p:spPr bwMode="auto">
              <a:xfrm>
                <a:off x="2106" y="2996"/>
                <a:ext cx="164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>
                    <a:solidFill>
                      <a:srgbClr val="000000"/>
                    </a:solidFill>
                    <a:latin typeface="Candara" pitchFamily="34" charset="0"/>
                  </a:rPr>
                  <a:t>III:2</a:t>
                </a:r>
                <a:endParaRPr lang="en-GB" sz="2400" dirty="0">
                  <a:latin typeface="Candara" pitchFamily="34" charset="0"/>
                </a:endParaRPr>
              </a:p>
            </p:txBody>
          </p:sp>
          <p:sp>
            <p:nvSpPr>
              <p:cNvPr id="3095" name="Rectangle 96"/>
              <p:cNvSpPr>
                <a:spLocks noChangeArrowheads="1"/>
              </p:cNvSpPr>
              <p:nvPr/>
            </p:nvSpPr>
            <p:spPr bwMode="auto">
              <a:xfrm>
                <a:off x="2016" y="3073"/>
                <a:ext cx="378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Stephen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096" name="Rectangle 97"/>
              <p:cNvSpPr>
                <a:spLocks noChangeArrowheads="1"/>
              </p:cNvSpPr>
              <p:nvPr/>
            </p:nvSpPr>
            <p:spPr bwMode="auto">
              <a:xfrm>
                <a:off x="1983" y="3230"/>
                <a:ext cx="41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20/3/1982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3081" name="Group 98"/>
            <p:cNvGrpSpPr>
              <a:grpSpLocks/>
            </p:cNvGrpSpPr>
            <p:nvPr/>
          </p:nvGrpSpPr>
          <p:grpSpPr bwMode="auto">
            <a:xfrm>
              <a:off x="1865313" y="2439989"/>
              <a:ext cx="408998" cy="704375"/>
              <a:chOff x="2587" y="2721"/>
              <a:chExt cx="378" cy="633"/>
            </a:xfrm>
          </p:grpSpPr>
          <p:sp>
            <p:nvSpPr>
              <p:cNvPr id="3088" name="Rectangle 99"/>
              <p:cNvSpPr>
                <a:spLocks noChangeArrowheads="1"/>
              </p:cNvSpPr>
              <p:nvPr/>
            </p:nvSpPr>
            <p:spPr bwMode="auto">
              <a:xfrm>
                <a:off x="2657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089" name="Rectangle 100"/>
              <p:cNvSpPr>
                <a:spLocks noChangeArrowheads="1"/>
              </p:cNvSpPr>
              <p:nvPr/>
            </p:nvSpPr>
            <p:spPr bwMode="auto">
              <a:xfrm>
                <a:off x="2687" y="2998"/>
                <a:ext cx="16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III:3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090" name="Rectangle 101"/>
              <p:cNvSpPr>
                <a:spLocks noChangeArrowheads="1"/>
              </p:cNvSpPr>
              <p:nvPr/>
            </p:nvSpPr>
            <p:spPr bwMode="auto">
              <a:xfrm>
                <a:off x="2606" y="3074"/>
                <a:ext cx="34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Richard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3091" name="Rectangle 102"/>
              <p:cNvSpPr>
                <a:spLocks noChangeArrowheads="1"/>
              </p:cNvSpPr>
              <p:nvPr/>
            </p:nvSpPr>
            <p:spPr bwMode="auto">
              <a:xfrm>
                <a:off x="2587" y="3230"/>
                <a:ext cx="378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5/8/1984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3082" name="Line 103"/>
            <p:cNvSpPr>
              <a:spLocks noChangeShapeType="1"/>
            </p:cNvSpPr>
            <p:nvPr/>
          </p:nvSpPr>
          <p:spPr bwMode="auto">
            <a:xfrm>
              <a:off x="681038" y="2266950"/>
              <a:ext cx="1587" cy="1730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" name="Line 104"/>
            <p:cNvSpPr>
              <a:spLocks noChangeShapeType="1"/>
            </p:cNvSpPr>
            <p:nvPr/>
          </p:nvSpPr>
          <p:spPr bwMode="auto">
            <a:xfrm>
              <a:off x="1446213" y="2266950"/>
              <a:ext cx="1587" cy="1730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Line 105"/>
            <p:cNvSpPr>
              <a:spLocks noChangeShapeType="1"/>
            </p:cNvSpPr>
            <p:nvPr/>
          </p:nvSpPr>
          <p:spPr bwMode="auto">
            <a:xfrm>
              <a:off x="2073275" y="2266950"/>
              <a:ext cx="0" cy="1730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Line 106"/>
            <p:cNvSpPr>
              <a:spLocks noChangeShapeType="1"/>
            </p:cNvSpPr>
            <p:nvPr/>
          </p:nvSpPr>
          <p:spPr bwMode="auto">
            <a:xfrm>
              <a:off x="681038" y="2266950"/>
              <a:ext cx="100806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Line 107"/>
            <p:cNvSpPr>
              <a:spLocks noChangeShapeType="1"/>
            </p:cNvSpPr>
            <p:nvPr/>
          </p:nvSpPr>
          <p:spPr bwMode="auto">
            <a:xfrm>
              <a:off x="1446213" y="2266950"/>
              <a:ext cx="242887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Line 108"/>
            <p:cNvSpPr>
              <a:spLocks noChangeShapeType="1"/>
            </p:cNvSpPr>
            <p:nvPr/>
          </p:nvSpPr>
          <p:spPr bwMode="auto">
            <a:xfrm>
              <a:off x="1689100" y="2266950"/>
              <a:ext cx="3841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68263" y="3857625"/>
            <a:ext cx="3217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sz="2000" b="1">
                <a:solidFill>
                  <a:srgbClr val="A50021"/>
                </a:solidFill>
                <a:latin typeface="Candara" pitchFamily="34" charset="0"/>
              </a:rPr>
              <a:t>    </a:t>
            </a:r>
            <a:r>
              <a:rPr lang="en-GB" sz="2000">
                <a:latin typeface="Candara" pitchFamily="34" charset="0"/>
              </a:rPr>
              <a:t>Choose one parent.</a:t>
            </a:r>
            <a:br>
              <a:rPr lang="en-GB" sz="2000">
                <a:latin typeface="Candara" pitchFamily="34" charset="0"/>
              </a:rPr>
            </a:br>
            <a:r>
              <a:rPr lang="en-GB" sz="2000">
                <a:latin typeface="Candara" pitchFamily="34" charset="0"/>
              </a:rPr>
              <a:t>Ask about sibs and their children, then parents.</a:t>
            </a:r>
            <a:endParaRPr lang="en-GB" sz="16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75" y="174625"/>
            <a:ext cx="64785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1000"/>
              </a:lnSpc>
              <a:spcBef>
                <a:spcPct val="61000"/>
              </a:spcBef>
              <a:buClr>
                <a:schemeClr val="accent2"/>
              </a:buClr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Add information on the other side of the family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3338" y="2143125"/>
            <a:ext cx="717550" cy="857250"/>
            <a:chOff x="1080" y="985"/>
            <a:chExt cx="631" cy="755"/>
          </a:xfrm>
        </p:grpSpPr>
        <p:sp>
          <p:nvSpPr>
            <p:cNvPr id="4207" name="Rectangle 6"/>
            <p:cNvSpPr>
              <a:spLocks noChangeArrowheads="1"/>
            </p:cNvSpPr>
            <p:nvPr/>
          </p:nvSpPr>
          <p:spPr bwMode="auto">
            <a:xfrm>
              <a:off x="1175" y="985"/>
              <a:ext cx="244" cy="220"/>
            </a:xfrm>
            <a:prstGeom prst="rect">
              <a:avLst/>
            </a:prstGeom>
            <a:solidFill>
              <a:srgbClr val="FFFFFF"/>
            </a:solidFill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4208" name="Rectangle 7"/>
            <p:cNvSpPr>
              <a:spLocks noChangeArrowheads="1"/>
            </p:cNvSpPr>
            <p:nvPr/>
          </p:nvSpPr>
          <p:spPr bwMode="auto">
            <a:xfrm>
              <a:off x="1175" y="985"/>
              <a:ext cx="244" cy="2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4209" name="Rectangle 8"/>
            <p:cNvSpPr>
              <a:spLocks noChangeArrowheads="1"/>
            </p:cNvSpPr>
            <p:nvPr/>
          </p:nvSpPr>
          <p:spPr bwMode="auto">
            <a:xfrm>
              <a:off x="1228" y="1260"/>
              <a:ext cx="8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I:1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157" y="1339"/>
              <a:ext cx="55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Arthur Smith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4211" name="Rectangle 10"/>
            <p:cNvSpPr>
              <a:spLocks noChangeArrowheads="1"/>
            </p:cNvSpPr>
            <p:nvPr/>
          </p:nvSpPr>
          <p:spPr bwMode="auto">
            <a:xfrm>
              <a:off x="1112" y="1415"/>
              <a:ext cx="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Candara" pitchFamily="34" charset="0"/>
              </a:endParaRPr>
            </a:p>
          </p:txBody>
        </p:sp>
        <p:sp>
          <p:nvSpPr>
            <p:cNvPr id="4212" name="Rectangle 11"/>
            <p:cNvSpPr>
              <a:spLocks noChangeArrowheads="1"/>
            </p:cNvSpPr>
            <p:nvPr/>
          </p:nvSpPr>
          <p:spPr bwMode="auto">
            <a:xfrm>
              <a:off x="1080" y="1492"/>
              <a:ext cx="37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18/3/1918</a:t>
              </a:r>
              <a:endParaRPr lang="en-GB" sz="2400">
                <a:latin typeface="Candara" pitchFamily="34" charset="0"/>
              </a:endParaRPr>
            </a:p>
          </p:txBody>
        </p:sp>
      </p:grp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2952750" y="2268538"/>
            <a:ext cx="10461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90963" y="2143125"/>
            <a:ext cx="463550" cy="714375"/>
            <a:chOff x="2241" y="985"/>
            <a:chExt cx="408" cy="629"/>
          </a:xfrm>
        </p:grpSpPr>
        <p:sp>
          <p:nvSpPr>
            <p:cNvPr id="4203" name="Oval 14"/>
            <p:cNvSpPr>
              <a:spLocks noChangeArrowheads="1"/>
            </p:cNvSpPr>
            <p:nvPr/>
          </p:nvSpPr>
          <p:spPr bwMode="auto">
            <a:xfrm>
              <a:off x="2335" y="985"/>
              <a:ext cx="244" cy="220"/>
            </a:xfrm>
            <a:prstGeom prst="ellipse">
              <a:avLst/>
            </a:prstGeom>
            <a:solidFill>
              <a:srgbClr val="FFFFFF"/>
            </a:solidFill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4204" name="Rectangle 15"/>
            <p:cNvSpPr>
              <a:spLocks noChangeArrowheads="1"/>
            </p:cNvSpPr>
            <p:nvPr/>
          </p:nvSpPr>
          <p:spPr bwMode="auto">
            <a:xfrm>
              <a:off x="2389" y="1260"/>
              <a:ext cx="10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I:2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4205" name="Rectangle 16"/>
            <p:cNvSpPr>
              <a:spLocks noChangeArrowheads="1"/>
            </p:cNvSpPr>
            <p:nvPr/>
          </p:nvSpPr>
          <p:spPr bwMode="auto">
            <a:xfrm>
              <a:off x="2256" y="1338"/>
              <a:ext cx="39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Elizabeth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4206" name="Rectangle 17"/>
            <p:cNvSpPr>
              <a:spLocks noChangeArrowheads="1"/>
            </p:cNvSpPr>
            <p:nvPr/>
          </p:nvSpPr>
          <p:spPr bwMode="auto">
            <a:xfrm>
              <a:off x="2241" y="1492"/>
              <a:ext cx="38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27/6/1918</a:t>
              </a:r>
              <a:endParaRPr lang="en-GB" sz="2400">
                <a:latin typeface="Candara" pitchFamily="34" charset="0"/>
              </a:endParaRPr>
            </a:p>
          </p:txBody>
        </p:sp>
      </p:grp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2952750" y="2268538"/>
            <a:ext cx="10461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3611563" y="3254375"/>
            <a:ext cx="973137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476625" y="2268538"/>
            <a:ext cx="1588" cy="6842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232150" y="2952750"/>
            <a:ext cx="682625" cy="1035050"/>
            <a:chOff x="1660" y="1698"/>
            <a:chExt cx="600" cy="911"/>
          </a:xfrm>
        </p:grpSpPr>
        <p:sp>
          <p:nvSpPr>
            <p:cNvPr id="4195" name="Rectangle 22"/>
            <p:cNvSpPr>
              <a:spLocks noChangeArrowheads="1"/>
            </p:cNvSpPr>
            <p:nvPr/>
          </p:nvSpPr>
          <p:spPr bwMode="auto">
            <a:xfrm>
              <a:off x="1755" y="1853"/>
              <a:ext cx="244" cy="220"/>
            </a:xfrm>
            <a:prstGeom prst="rect">
              <a:avLst/>
            </a:prstGeom>
            <a:solidFill>
              <a:srgbClr val="FFFFFF"/>
            </a:solidFill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4196" name="Rectangle 23"/>
            <p:cNvSpPr>
              <a:spLocks noChangeArrowheads="1"/>
            </p:cNvSpPr>
            <p:nvPr/>
          </p:nvSpPr>
          <p:spPr bwMode="auto">
            <a:xfrm>
              <a:off x="1755" y="1853"/>
              <a:ext cx="244" cy="2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4197" name="Rectangle 24"/>
            <p:cNvSpPr>
              <a:spLocks noChangeArrowheads="1"/>
            </p:cNvSpPr>
            <p:nvPr/>
          </p:nvSpPr>
          <p:spPr bwMode="auto">
            <a:xfrm>
              <a:off x="1795" y="2128"/>
              <a:ext cx="11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II:1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4198" name="Rectangle 25"/>
            <p:cNvSpPr>
              <a:spLocks noChangeArrowheads="1"/>
            </p:cNvSpPr>
            <p:nvPr/>
          </p:nvSpPr>
          <p:spPr bwMode="auto">
            <a:xfrm>
              <a:off x="1754" y="2208"/>
              <a:ext cx="50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Peter Smith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4199" name="Rectangle 26"/>
            <p:cNvSpPr>
              <a:spLocks noChangeArrowheads="1"/>
            </p:cNvSpPr>
            <p:nvPr/>
          </p:nvSpPr>
          <p:spPr bwMode="auto">
            <a:xfrm>
              <a:off x="1692" y="2284"/>
              <a:ext cx="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Candara" pitchFamily="34" charset="0"/>
              </a:endParaRPr>
            </a:p>
          </p:txBody>
        </p:sp>
        <p:sp>
          <p:nvSpPr>
            <p:cNvPr id="4200" name="Rectangle 27"/>
            <p:cNvSpPr>
              <a:spLocks noChangeArrowheads="1"/>
            </p:cNvSpPr>
            <p:nvPr/>
          </p:nvSpPr>
          <p:spPr bwMode="auto">
            <a:xfrm>
              <a:off x="1660" y="2359"/>
              <a:ext cx="37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>
                  <a:solidFill>
                    <a:srgbClr val="000000"/>
                  </a:solidFill>
                  <a:latin typeface="Candara" pitchFamily="34" charset="0"/>
                </a:rPr>
                <a:t>1/10/1950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4201" name="Line 28"/>
            <p:cNvSpPr>
              <a:spLocks noChangeShapeType="1"/>
            </p:cNvSpPr>
            <p:nvPr/>
          </p:nvSpPr>
          <p:spPr bwMode="auto">
            <a:xfrm>
              <a:off x="1876" y="1698"/>
              <a:ext cx="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" name="Line 29"/>
            <p:cNvSpPr>
              <a:spLocks noChangeShapeType="1"/>
            </p:cNvSpPr>
            <p:nvPr/>
          </p:nvSpPr>
          <p:spPr bwMode="auto">
            <a:xfrm>
              <a:off x="1876" y="1698"/>
              <a:ext cx="1" cy="15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6" name="Line 30"/>
          <p:cNvSpPr>
            <a:spLocks noChangeShapeType="1"/>
          </p:cNvSpPr>
          <p:nvPr/>
        </p:nvSpPr>
        <p:spPr bwMode="auto">
          <a:xfrm>
            <a:off x="4098925" y="3254375"/>
            <a:ext cx="1588" cy="6842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31"/>
          <p:cNvSpPr>
            <a:spLocks noChangeShapeType="1"/>
          </p:cNvSpPr>
          <p:nvPr/>
        </p:nvSpPr>
        <p:spPr bwMode="auto">
          <a:xfrm>
            <a:off x="4098925" y="3254375"/>
            <a:ext cx="1588" cy="6842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5453063" y="3938588"/>
            <a:ext cx="1587" cy="1762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33"/>
          <p:cNvSpPr>
            <a:spLocks noChangeShapeType="1"/>
          </p:cNvSpPr>
          <p:nvPr/>
        </p:nvSpPr>
        <p:spPr bwMode="auto">
          <a:xfrm>
            <a:off x="4502150" y="3938588"/>
            <a:ext cx="1588" cy="1762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110" name="Group 34"/>
          <p:cNvGrpSpPr>
            <a:grpSpLocks/>
          </p:cNvGrpSpPr>
          <p:nvPr/>
        </p:nvGrpSpPr>
        <p:grpSpPr bwMode="auto">
          <a:xfrm>
            <a:off x="2792413" y="2079625"/>
            <a:ext cx="4117975" cy="2746375"/>
            <a:chOff x="1759" y="1310"/>
            <a:chExt cx="2594" cy="1730"/>
          </a:xfrm>
        </p:grpSpPr>
        <p:sp>
          <p:nvSpPr>
            <p:cNvPr id="4122" name="Line 35"/>
            <p:cNvSpPr>
              <a:spLocks noChangeShapeType="1"/>
            </p:cNvSpPr>
            <p:nvPr/>
          </p:nvSpPr>
          <p:spPr bwMode="auto">
            <a:xfrm flipH="1">
              <a:off x="2275" y="2050"/>
              <a:ext cx="61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23" name="Group 36"/>
            <p:cNvGrpSpPr>
              <a:grpSpLocks/>
            </p:cNvGrpSpPr>
            <p:nvPr/>
          </p:nvGrpSpPr>
          <p:grpSpPr bwMode="auto">
            <a:xfrm>
              <a:off x="3120" y="1310"/>
              <a:ext cx="262" cy="434"/>
              <a:chOff x="3176" y="930"/>
              <a:chExt cx="367" cy="607"/>
            </a:xfrm>
          </p:grpSpPr>
          <p:sp>
            <p:nvSpPr>
              <p:cNvPr id="4190" name="Rectangle 37"/>
              <p:cNvSpPr>
                <a:spLocks noChangeArrowheads="1"/>
              </p:cNvSpPr>
              <p:nvPr/>
            </p:nvSpPr>
            <p:spPr bwMode="auto">
              <a:xfrm>
                <a:off x="3237" y="985"/>
                <a:ext cx="245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91" name="Line 38"/>
              <p:cNvSpPr>
                <a:spLocks noChangeShapeType="1"/>
              </p:cNvSpPr>
              <p:nvPr/>
            </p:nvSpPr>
            <p:spPr bwMode="auto">
              <a:xfrm flipV="1">
                <a:off x="3176" y="930"/>
                <a:ext cx="367" cy="33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2" name="Rectangle 39"/>
              <p:cNvSpPr>
                <a:spLocks noChangeArrowheads="1"/>
              </p:cNvSpPr>
              <p:nvPr/>
            </p:nvSpPr>
            <p:spPr bwMode="auto">
              <a:xfrm>
                <a:off x="3291" y="1260"/>
                <a:ext cx="10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I:3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93" name="Rectangle 40"/>
              <p:cNvSpPr>
                <a:spLocks noChangeArrowheads="1"/>
              </p:cNvSpPr>
              <p:nvPr/>
            </p:nvSpPr>
            <p:spPr bwMode="auto">
              <a:xfrm>
                <a:off x="3182" y="1338"/>
                <a:ext cx="351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Norman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94" name="Rectangle 41"/>
              <p:cNvSpPr>
                <a:spLocks noChangeArrowheads="1"/>
              </p:cNvSpPr>
              <p:nvPr/>
            </p:nvSpPr>
            <p:spPr bwMode="auto">
              <a:xfrm>
                <a:off x="3241" y="1415"/>
                <a:ext cx="22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Pugh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4124" name="Line 42"/>
            <p:cNvSpPr>
              <a:spLocks noChangeShapeType="1"/>
            </p:cNvSpPr>
            <p:nvPr/>
          </p:nvSpPr>
          <p:spPr bwMode="auto">
            <a:xfrm flipH="1">
              <a:off x="3335" y="1429"/>
              <a:ext cx="29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25" name="Group 43"/>
            <p:cNvGrpSpPr>
              <a:grpSpLocks/>
            </p:cNvGrpSpPr>
            <p:nvPr/>
          </p:nvGrpSpPr>
          <p:grpSpPr bwMode="auto">
            <a:xfrm>
              <a:off x="3581" y="1310"/>
              <a:ext cx="262" cy="379"/>
              <a:chOff x="3821" y="930"/>
              <a:chExt cx="366" cy="531"/>
            </a:xfrm>
          </p:grpSpPr>
          <p:sp>
            <p:nvSpPr>
              <p:cNvPr id="4186" name="Oval 44"/>
              <p:cNvSpPr>
                <a:spLocks noChangeArrowheads="1"/>
              </p:cNvSpPr>
              <p:nvPr/>
            </p:nvSpPr>
            <p:spPr bwMode="auto">
              <a:xfrm>
                <a:off x="3882" y="985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87" name="Line 45"/>
              <p:cNvSpPr>
                <a:spLocks noChangeShapeType="1"/>
              </p:cNvSpPr>
              <p:nvPr/>
            </p:nvSpPr>
            <p:spPr bwMode="auto">
              <a:xfrm flipV="1">
                <a:off x="3821" y="930"/>
                <a:ext cx="366" cy="33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8" name="Rectangle 46"/>
              <p:cNvSpPr>
                <a:spLocks noChangeArrowheads="1"/>
              </p:cNvSpPr>
              <p:nvPr/>
            </p:nvSpPr>
            <p:spPr bwMode="auto">
              <a:xfrm>
                <a:off x="3934" y="1260"/>
                <a:ext cx="10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I:4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89" name="Rectangle 47"/>
              <p:cNvSpPr>
                <a:spLocks noChangeArrowheads="1"/>
              </p:cNvSpPr>
              <p:nvPr/>
            </p:nvSpPr>
            <p:spPr bwMode="auto">
              <a:xfrm>
                <a:off x="3889" y="1339"/>
                <a:ext cx="19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Elsie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4126" name="Line 48"/>
            <p:cNvSpPr>
              <a:spLocks noChangeShapeType="1"/>
            </p:cNvSpPr>
            <p:nvPr/>
          </p:nvSpPr>
          <p:spPr bwMode="auto">
            <a:xfrm flipH="1">
              <a:off x="3335" y="1429"/>
              <a:ext cx="29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27" name="Group 49"/>
            <p:cNvGrpSpPr>
              <a:grpSpLocks/>
            </p:cNvGrpSpPr>
            <p:nvPr/>
          </p:nvGrpSpPr>
          <p:grpSpPr bwMode="auto">
            <a:xfrm>
              <a:off x="3501" y="1970"/>
              <a:ext cx="262" cy="395"/>
              <a:chOff x="3703" y="1853"/>
              <a:chExt cx="366" cy="553"/>
            </a:xfrm>
          </p:grpSpPr>
          <p:sp>
            <p:nvSpPr>
              <p:cNvPr id="4182" name="Rectangle 50"/>
              <p:cNvSpPr>
                <a:spLocks noChangeArrowheads="1"/>
              </p:cNvSpPr>
              <p:nvPr/>
            </p:nvSpPr>
            <p:spPr bwMode="auto">
              <a:xfrm>
                <a:off x="3753" y="1853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83" name="Rectangle 51"/>
              <p:cNvSpPr>
                <a:spLocks noChangeArrowheads="1"/>
              </p:cNvSpPr>
              <p:nvPr/>
            </p:nvSpPr>
            <p:spPr bwMode="auto">
              <a:xfrm>
                <a:off x="3794" y="2129"/>
                <a:ext cx="131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II:3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84" name="Rectangle 52"/>
              <p:cNvSpPr>
                <a:spLocks noChangeArrowheads="1"/>
              </p:cNvSpPr>
              <p:nvPr/>
            </p:nvSpPr>
            <p:spPr bwMode="auto">
              <a:xfrm>
                <a:off x="3703" y="2205"/>
                <a:ext cx="36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Howard 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85" name="Rectangle 53"/>
              <p:cNvSpPr>
                <a:spLocks noChangeArrowheads="1"/>
              </p:cNvSpPr>
              <p:nvPr/>
            </p:nvSpPr>
            <p:spPr bwMode="auto">
              <a:xfrm>
                <a:off x="3749" y="2284"/>
                <a:ext cx="221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Pugh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4128" name="Line 54"/>
            <p:cNvSpPr>
              <a:spLocks noChangeShapeType="1"/>
            </p:cNvSpPr>
            <p:nvPr/>
          </p:nvSpPr>
          <p:spPr bwMode="auto">
            <a:xfrm flipH="1">
              <a:off x="3704" y="2050"/>
              <a:ext cx="382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29" name="Group 55"/>
            <p:cNvGrpSpPr>
              <a:grpSpLocks/>
            </p:cNvGrpSpPr>
            <p:nvPr/>
          </p:nvGrpSpPr>
          <p:grpSpPr bwMode="auto">
            <a:xfrm>
              <a:off x="4043" y="1931"/>
              <a:ext cx="261" cy="379"/>
              <a:chOff x="4466" y="1798"/>
              <a:chExt cx="366" cy="531"/>
            </a:xfrm>
          </p:grpSpPr>
          <p:sp>
            <p:nvSpPr>
              <p:cNvPr id="4178" name="Oval 56"/>
              <p:cNvSpPr>
                <a:spLocks noChangeArrowheads="1"/>
              </p:cNvSpPr>
              <p:nvPr/>
            </p:nvSpPr>
            <p:spPr bwMode="auto">
              <a:xfrm>
                <a:off x="4527" y="1853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79" name="Line 57"/>
              <p:cNvSpPr>
                <a:spLocks noChangeShapeType="1"/>
              </p:cNvSpPr>
              <p:nvPr/>
            </p:nvSpPr>
            <p:spPr bwMode="auto">
              <a:xfrm flipV="1">
                <a:off x="4466" y="1798"/>
                <a:ext cx="366" cy="33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0" name="Rectangle 58"/>
              <p:cNvSpPr>
                <a:spLocks noChangeArrowheads="1"/>
              </p:cNvSpPr>
              <p:nvPr/>
            </p:nvSpPr>
            <p:spPr bwMode="auto">
              <a:xfrm>
                <a:off x="4569" y="2128"/>
                <a:ext cx="13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II:4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81" name="Rectangle 59"/>
              <p:cNvSpPr>
                <a:spLocks noChangeArrowheads="1"/>
              </p:cNvSpPr>
              <p:nvPr/>
            </p:nvSpPr>
            <p:spPr bwMode="auto">
              <a:xfrm>
                <a:off x="4536" y="2207"/>
                <a:ext cx="201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Judy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4130" name="Line 60"/>
            <p:cNvSpPr>
              <a:spLocks noChangeShapeType="1"/>
            </p:cNvSpPr>
            <p:nvPr/>
          </p:nvSpPr>
          <p:spPr bwMode="auto">
            <a:xfrm flipH="1">
              <a:off x="3704" y="2050"/>
              <a:ext cx="382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31" name="Group 61"/>
            <p:cNvGrpSpPr>
              <a:grpSpLocks/>
            </p:cNvGrpSpPr>
            <p:nvPr/>
          </p:nvGrpSpPr>
          <p:grpSpPr bwMode="auto">
            <a:xfrm>
              <a:off x="3309" y="2590"/>
              <a:ext cx="233" cy="339"/>
              <a:chOff x="3444" y="2721"/>
              <a:chExt cx="326" cy="475"/>
            </a:xfrm>
          </p:grpSpPr>
          <p:sp>
            <p:nvSpPr>
              <p:cNvPr id="4175" name="Rectangle 62"/>
              <p:cNvSpPr>
                <a:spLocks noChangeArrowheads="1"/>
              </p:cNvSpPr>
              <p:nvPr/>
            </p:nvSpPr>
            <p:spPr bwMode="auto">
              <a:xfrm>
                <a:off x="3495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76" name="Rectangle 63"/>
              <p:cNvSpPr>
                <a:spLocks noChangeArrowheads="1"/>
              </p:cNvSpPr>
              <p:nvPr/>
            </p:nvSpPr>
            <p:spPr bwMode="auto">
              <a:xfrm>
                <a:off x="3524" y="2997"/>
                <a:ext cx="164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III:4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77" name="Rectangle 64"/>
              <p:cNvSpPr>
                <a:spLocks noChangeArrowheads="1"/>
              </p:cNvSpPr>
              <p:nvPr/>
            </p:nvSpPr>
            <p:spPr bwMode="auto">
              <a:xfrm>
                <a:off x="3444" y="3074"/>
                <a:ext cx="32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Duncan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4132" name="Group 65"/>
            <p:cNvGrpSpPr>
              <a:grpSpLocks/>
            </p:cNvGrpSpPr>
            <p:nvPr/>
          </p:nvGrpSpPr>
          <p:grpSpPr bwMode="auto">
            <a:xfrm>
              <a:off x="4178" y="2590"/>
              <a:ext cx="175" cy="339"/>
              <a:chOff x="4656" y="2721"/>
              <a:chExt cx="244" cy="475"/>
            </a:xfrm>
          </p:grpSpPr>
          <p:sp>
            <p:nvSpPr>
              <p:cNvPr id="4172" name="Rectangle 66"/>
              <p:cNvSpPr>
                <a:spLocks noChangeArrowheads="1"/>
              </p:cNvSpPr>
              <p:nvPr/>
            </p:nvSpPr>
            <p:spPr bwMode="auto">
              <a:xfrm>
                <a:off x="4656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73" name="Rectangle 67"/>
              <p:cNvSpPr>
                <a:spLocks noChangeArrowheads="1"/>
              </p:cNvSpPr>
              <p:nvPr/>
            </p:nvSpPr>
            <p:spPr bwMode="auto">
              <a:xfrm>
                <a:off x="4686" y="2997"/>
                <a:ext cx="15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III:5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74" name="Rectangle 68"/>
              <p:cNvSpPr>
                <a:spLocks noChangeArrowheads="1"/>
              </p:cNvSpPr>
              <p:nvPr/>
            </p:nvSpPr>
            <p:spPr bwMode="auto">
              <a:xfrm>
                <a:off x="4660" y="3074"/>
                <a:ext cx="221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Mark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4133" name="Group 69"/>
            <p:cNvGrpSpPr>
              <a:grpSpLocks/>
            </p:cNvGrpSpPr>
            <p:nvPr/>
          </p:nvGrpSpPr>
          <p:grpSpPr bwMode="auto">
            <a:xfrm>
              <a:off x="1759" y="2590"/>
              <a:ext cx="285" cy="450"/>
              <a:chOff x="1273" y="2721"/>
              <a:chExt cx="398" cy="630"/>
            </a:xfrm>
          </p:grpSpPr>
          <p:sp>
            <p:nvSpPr>
              <p:cNvPr id="4167" name="Oval 70"/>
              <p:cNvSpPr>
                <a:spLocks noChangeArrowheads="1"/>
              </p:cNvSpPr>
              <p:nvPr/>
            </p:nvSpPr>
            <p:spPr bwMode="auto">
              <a:xfrm>
                <a:off x="1368" y="2721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68" name="Oval 71"/>
              <p:cNvSpPr>
                <a:spLocks noChangeArrowheads="1"/>
              </p:cNvSpPr>
              <p:nvPr/>
            </p:nvSpPr>
            <p:spPr bwMode="auto">
              <a:xfrm>
                <a:off x="1368" y="2721"/>
                <a:ext cx="244" cy="22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69" name="Rectangle 72"/>
              <p:cNvSpPr>
                <a:spLocks noChangeArrowheads="1"/>
              </p:cNvSpPr>
              <p:nvPr/>
            </p:nvSpPr>
            <p:spPr bwMode="auto">
              <a:xfrm>
                <a:off x="1397" y="2997"/>
                <a:ext cx="145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III:1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70" name="Rectangle 73"/>
              <p:cNvSpPr>
                <a:spLocks noChangeArrowheads="1"/>
              </p:cNvSpPr>
              <p:nvPr/>
            </p:nvSpPr>
            <p:spPr bwMode="auto">
              <a:xfrm>
                <a:off x="1308" y="3075"/>
                <a:ext cx="245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Kirsty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71" name="Rectangle 74"/>
              <p:cNvSpPr>
                <a:spLocks noChangeArrowheads="1"/>
              </p:cNvSpPr>
              <p:nvPr/>
            </p:nvSpPr>
            <p:spPr bwMode="auto">
              <a:xfrm>
                <a:off x="1273" y="3229"/>
                <a:ext cx="39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16/3/1980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4134" name="Group 75"/>
            <p:cNvGrpSpPr>
              <a:grpSpLocks/>
            </p:cNvGrpSpPr>
            <p:nvPr/>
          </p:nvGrpSpPr>
          <p:grpSpPr bwMode="auto">
            <a:xfrm>
              <a:off x="2268" y="2590"/>
              <a:ext cx="286" cy="450"/>
              <a:chOff x="1982" y="2721"/>
              <a:chExt cx="399" cy="630"/>
            </a:xfrm>
          </p:grpSpPr>
          <p:sp>
            <p:nvSpPr>
              <p:cNvPr id="4162" name="Rectangle 76"/>
              <p:cNvSpPr>
                <a:spLocks noChangeArrowheads="1"/>
              </p:cNvSpPr>
              <p:nvPr/>
            </p:nvSpPr>
            <p:spPr bwMode="auto">
              <a:xfrm>
                <a:off x="2077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63" name="Rectangle 77"/>
              <p:cNvSpPr>
                <a:spLocks noChangeArrowheads="1"/>
              </p:cNvSpPr>
              <p:nvPr/>
            </p:nvSpPr>
            <p:spPr bwMode="auto">
              <a:xfrm>
                <a:off x="2077" y="2721"/>
                <a:ext cx="244" cy="2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64" name="Rectangle 78"/>
              <p:cNvSpPr>
                <a:spLocks noChangeArrowheads="1"/>
              </p:cNvSpPr>
              <p:nvPr/>
            </p:nvSpPr>
            <p:spPr bwMode="auto">
              <a:xfrm>
                <a:off x="2106" y="2997"/>
                <a:ext cx="15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III:2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65" name="Rectangle 79"/>
              <p:cNvSpPr>
                <a:spLocks noChangeArrowheads="1"/>
              </p:cNvSpPr>
              <p:nvPr/>
            </p:nvSpPr>
            <p:spPr bwMode="auto">
              <a:xfrm>
                <a:off x="2014" y="3075"/>
                <a:ext cx="360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Stephen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66" name="Rectangle 80"/>
              <p:cNvSpPr>
                <a:spLocks noChangeArrowheads="1"/>
              </p:cNvSpPr>
              <p:nvPr/>
            </p:nvSpPr>
            <p:spPr bwMode="auto">
              <a:xfrm>
                <a:off x="1982" y="3229"/>
                <a:ext cx="39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20/3/1982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grpSp>
          <p:nvGrpSpPr>
            <p:cNvPr id="4135" name="Group 81"/>
            <p:cNvGrpSpPr>
              <a:grpSpLocks/>
            </p:cNvGrpSpPr>
            <p:nvPr/>
          </p:nvGrpSpPr>
          <p:grpSpPr bwMode="auto">
            <a:xfrm>
              <a:off x="2697" y="2590"/>
              <a:ext cx="257" cy="449"/>
              <a:chOff x="2587" y="2721"/>
              <a:chExt cx="360" cy="629"/>
            </a:xfrm>
          </p:grpSpPr>
          <p:sp>
            <p:nvSpPr>
              <p:cNvPr id="4158" name="Rectangle 82"/>
              <p:cNvSpPr>
                <a:spLocks noChangeArrowheads="1"/>
              </p:cNvSpPr>
              <p:nvPr/>
            </p:nvSpPr>
            <p:spPr bwMode="auto">
              <a:xfrm>
                <a:off x="2657" y="2721"/>
                <a:ext cx="244" cy="220"/>
              </a:xfrm>
              <a:prstGeom prst="rect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59" name="Rectangle 83"/>
              <p:cNvSpPr>
                <a:spLocks noChangeArrowheads="1"/>
              </p:cNvSpPr>
              <p:nvPr/>
            </p:nvSpPr>
            <p:spPr bwMode="auto">
              <a:xfrm>
                <a:off x="2688" y="2997"/>
                <a:ext cx="160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III:3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60" name="Rectangle 84"/>
              <p:cNvSpPr>
                <a:spLocks noChangeArrowheads="1"/>
              </p:cNvSpPr>
              <p:nvPr/>
            </p:nvSpPr>
            <p:spPr bwMode="auto">
              <a:xfrm>
                <a:off x="2606" y="3075"/>
                <a:ext cx="32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Richard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61" name="Rectangle 85"/>
              <p:cNvSpPr>
                <a:spLocks noChangeArrowheads="1"/>
              </p:cNvSpPr>
              <p:nvPr/>
            </p:nvSpPr>
            <p:spPr bwMode="auto">
              <a:xfrm>
                <a:off x="2587" y="3228"/>
                <a:ext cx="360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5/8/1984</a:t>
                </a:r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4136" name="Line 86"/>
            <p:cNvSpPr>
              <a:spLocks noChangeShapeType="1"/>
            </p:cNvSpPr>
            <p:nvPr/>
          </p:nvSpPr>
          <p:spPr bwMode="auto">
            <a:xfrm>
              <a:off x="3481" y="1429"/>
              <a:ext cx="1" cy="4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Line 87"/>
            <p:cNvSpPr>
              <a:spLocks noChangeShapeType="1"/>
            </p:cNvSpPr>
            <p:nvPr/>
          </p:nvSpPr>
          <p:spPr bwMode="auto">
            <a:xfrm>
              <a:off x="3481" y="1429"/>
              <a:ext cx="1" cy="4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38" name="Group 88"/>
            <p:cNvGrpSpPr>
              <a:grpSpLocks/>
            </p:cNvGrpSpPr>
            <p:nvPr/>
          </p:nvGrpSpPr>
          <p:grpSpPr bwMode="auto">
            <a:xfrm>
              <a:off x="2822" y="1859"/>
              <a:ext cx="256" cy="560"/>
              <a:chOff x="2756" y="1698"/>
              <a:chExt cx="358" cy="783"/>
            </a:xfrm>
          </p:grpSpPr>
          <p:sp>
            <p:nvSpPr>
              <p:cNvPr id="4153" name="Oval 89"/>
              <p:cNvSpPr>
                <a:spLocks noChangeArrowheads="1"/>
              </p:cNvSpPr>
              <p:nvPr/>
            </p:nvSpPr>
            <p:spPr bwMode="auto">
              <a:xfrm>
                <a:off x="2851" y="1853"/>
                <a:ext cx="244" cy="220"/>
              </a:xfrm>
              <a:prstGeom prst="ellipse">
                <a:avLst/>
              </a:prstGeom>
              <a:solidFill>
                <a:srgbClr val="FFFFFF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4154" name="Rectangle 90"/>
              <p:cNvSpPr>
                <a:spLocks noChangeArrowheads="1"/>
              </p:cNvSpPr>
              <p:nvPr/>
            </p:nvSpPr>
            <p:spPr bwMode="auto">
              <a:xfrm>
                <a:off x="2892" y="2128"/>
                <a:ext cx="12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II:2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55" name="Rectangle 91"/>
              <p:cNvSpPr>
                <a:spLocks noChangeArrowheads="1"/>
              </p:cNvSpPr>
              <p:nvPr/>
            </p:nvSpPr>
            <p:spPr bwMode="auto">
              <a:xfrm>
                <a:off x="2835" y="2207"/>
                <a:ext cx="26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Judith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56" name="Rectangle 92"/>
              <p:cNvSpPr>
                <a:spLocks noChangeArrowheads="1"/>
              </p:cNvSpPr>
              <p:nvPr/>
            </p:nvSpPr>
            <p:spPr bwMode="auto">
              <a:xfrm>
                <a:off x="2756" y="2359"/>
                <a:ext cx="35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>
                    <a:solidFill>
                      <a:srgbClr val="000000"/>
                    </a:solidFill>
                    <a:latin typeface="Candara" pitchFamily="34" charset="0"/>
                  </a:rPr>
                  <a:t>21/2/1951</a:t>
                </a:r>
                <a:endParaRPr lang="en-GB" sz="2400">
                  <a:latin typeface="Candara" pitchFamily="34" charset="0"/>
                </a:endParaRPr>
              </a:p>
            </p:txBody>
          </p:sp>
          <p:sp>
            <p:nvSpPr>
              <p:cNvPr id="4157" name="Line 93"/>
              <p:cNvSpPr>
                <a:spLocks noChangeShapeType="1"/>
              </p:cNvSpPr>
              <p:nvPr/>
            </p:nvSpPr>
            <p:spPr bwMode="auto">
              <a:xfrm>
                <a:off x="2973" y="1698"/>
                <a:ext cx="1" cy="1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39" name="Line 94"/>
            <p:cNvSpPr>
              <a:spLocks noChangeShapeType="1"/>
            </p:cNvSpPr>
            <p:nvPr/>
          </p:nvSpPr>
          <p:spPr bwMode="auto">
            <a:xfrm>
              <a:off x="3620" y="1860"/>
              <a:ext cx="1" cy="11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Line 95"/>
            <p:cNvSpPr>
              <a:spLocks noChangeShapeType="1"/>
            </p:cNvSpPr>
            <p:nvPr/>
          </p:nvSpPr>
          <p:spPr bwMode="auto">
            <a:xfrm>
              <a:off x="3897" y="2050"/>
              <a:ext cx="0" cy="4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96"/>
            <p:cNvSpPr>
              <a:spLocks noChangeShapeType="1"/>
            </p:cNvSpPr>
            <p:nvPr/>
          </p:nvSpPr>
          <p:spPr bwMode="auto">
            <a:xfrm>
              <a:off x="3897" y="2050"/>
              <a:ext cx="0" cy="4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Line 97"/>
            <p:cNvSpPr>
              <a:spLocks noChangeShapeType="1"/>
            </p:cNvSpPr>
            <p:nvPr/>
          </p:nvSpPr>
          <p:spPr bwMode="auto">
            <a:xfrm>
              <a:off x="2582" y="2050"/>
              <a:ext cx="1" cy="4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98"/>
            <p:cNvSpPr>
              <a:spLocks noChangeShapeType="1"/>
            </p:cNvSpPr>
            <p:nvPr/>
          </p:nvSpPr>
          <p:spPr bwMode="auto">
            <a:xfrm>
              <a:off x="4266" y="2481"/>
              <a:ext cx="0" cy="11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Line 99"/>
            <p:cNvSpPr>
              <a:spLocks noChangeShapeType="1"/>
            </p:cNvSpPr>
            <p:nvPr/>
          </p:nvSpPr>
          <p:spPr bwMode="auto">
            <a:xfrm>
              <a:off x="1914" y="2481"/>
              <a:ext cx="1" cy="11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5" name="Line 100"/>
            <p:cNvSpPr>
              <a:spLocks noChangeShapeType="1"/>
            </p:cNvSpPr>
            <p:nvPr/>
          </p:nvSpPr>
          <p:spPr bwMode="auto">
            <a:xfrm>
              <a:off x="2421" y="2481"/>
              <a:ext cx="1" cy="11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Line 101"/>
            <p:cNvSpPr>
              <a:spLocks noChangeShapeType="1"/>
            </p:cNvSpPr>
            <p:nvPr/>
          </p:nvSpPr>
          <p:spPr bwMode="auto">
            <a:xfrm>
              <a:off x="2975" y="1860"/>
              <a:ext cx="506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Line 102"/>
            <p:cNvSpPr>
              <a:spLocks noChangeShapeType="1"/>
            </p:cNvSpPr>
            <p:nvPr/>
          </p:nvSpPr>
          <p:spPr bwMode="auto">
            <a:xfrm>
              <a:off x="3481" y="1860"/>
              <a:ext cx="13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8" name="Line 103"/>
            <p:cNvSpPr>
              <a:spLocks noChangeShapeType="1"/>
            </p:cNvSpPr>
            <p:nvPr/>
          </p:nvSpPr>
          <p:spPr bwMode="auto">
            <a:xfrm>
              <a:off x="3435" y="2481"/>
              <a:ext cx="46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Line 104"/>
            <p:cNvSpPr>
              <a:spLocks noChangeShapeType="1"/>
            </p:cNvSpPr>
            <p:nvPr/>
          </p:nvSpPr>
          <p:spPr bwMode="auto">
            <a:xfrm>
              <a:off x="3897" y="2481"/>
              <a:ext cx="36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0" name="Line 105"/>
            <p:cNvSpPr>
              <a:spLocks noChangeShapeType="1"/>
            </p:cNvSpPr>
            <p:nvPr/>
          </p:nvSpPr>
          <p:spPr bwMode="auto">
            <a:xfrm>
              <a:off x="1914" y="2481"/>
              <a:ext cx="66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1" name="Line 106"/>
            <p:cNvSpPr>
              <a:spLocks noChangeShapeType="1"/>
            </p:cNvSpPr>
            <p:nvPr/>
          </p:nvSpPr>
          <p:spPr bwMode="auto">
            <a:xfrm>
              <a:off x="2421" y="2481"/>
              <a:ext cx="16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Line 107"/>
            <p:cNvSpPr>
              <a:spLocks noChangeShapeType="1"/>
            </p:cNvSpPr>
            <p:nvPr/>
          </p:nvSpPr>
          <p:spPr bwMode="auto">
            <a:xfrm>
              <a:off x="2582" y="2481"/>
              <a:ext cx="254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0" y="2895600"/>
            <a:ext cx="3181350" cy="1077913"/>
            <a:chOff x="0" y="1824"/>
            <a:chExt cx="2004" cy="679"/>
          </a:xfrm>
        </p:grpSpPr>
        <p:sp>
          <p:nvSpPr>
            <p:cNvPr id="4120" name="Rectangle 109"/>
            <p:cNvSpPr>
              <a:spLocks noChangeArrowheads="1"/>
            </p:cNvSpPr>
            <p:nvPr/>
          </p:nvSpPr>
          <p:spPr bwMode="auto">
            <a:xfrm>
              <a:off x="0" y="1824"/>
              <a:ext cx="136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600">
                  <a:latin typeface="Candara" pitchFamily="34" charset="0"/>
                </a:rPr>
                <a:t>Colour in the symbol if the person</a:t>
              </a:r>
              <a:br>
                <a:rPr lang="en-GB" sz="1600">
                  <a:latin typeface="Candara" pitchFamily="34" charset="0"/>
                </a:rPr>
              </a:br>
              <a:r>
                <a:rPr lang="en-GB" sz="1600">
                  <a:latin typeface="Candara" pitchFamily="34" charset="0"/>
                </a:rPr>
                <a:t>is affected</a:t>
              </a:r>
              <a:br>
                <a:rPr lang="en-GB" sz="1600">
                  <a:latin typeface="Candara" pitchFamily="34" charset="0"/>
                </a:rPr>
              </a:br>
              <a:endParaRPr lang="en-GB" sz="1600">
                <a:latin typeface="Candara" pitchFamily="34" charset="0"/>
              </a:endParaRPr>
            </a:p>
          </p:txBody>
        </p:sp>
        <p:sp>
          <p:nvSpPr>
            <p:cNvPr id="4121" name="Line 110"/>
            <p:cNvSpPr>
              <a:spLocks noChangeShapeType="1"/>
            </p:cNvSpPr>
            <p:nvPr/>
          </p:nvSpPr>
          <p:spPr bwMode="auto">
            <a:xfrm flipV="1">
              <a:off x="1452" y="2004"/>
              <a:ext cx="552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" name="Group 111"/>
          <p:cNvGrpSpPr>
            <a:grpSpLocks/>
          </p:cNvGrpSpPr>
          <p:nvPr/>
        </p:nvGrpSpPr>
        <p:grpSpPr bwMode="auto">
          <a:xfrm>
            <a:off x="6972300" y="1285875"/>
            <a:ext cx="2060575" cy="1914525"/>
            <a:chOff x="4392" y="810"/>
            <a:chExt cx="1298" cy="1206"/>
          </a:xfrm>
        </p:grpSpPr>
        <p:sp>
          <p:nvSpPr>
            <p:cNvPr id="4118" name="Rectangle 112"/>
            <p:cNvSpPr>
              <a:spLocks noChangeArrowheads="1"/>
            </p:cNvSpPr>
            <p:nvPr/>
          </p:nvSpPr>
          <p:spPr bwMode="auto">
            <a:xfrm>
              <a:off x="4410" y="810"/>
              <a:ext cx="128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>
                  <a:latin typeface="Candara" pitchFamily="34" charset="0"/>
                </a:rPr>
                <a:t>Put a sloping line through the symbol</a:t>
              </a:r>
              <a:br>
                <a:rPr lang="en-GB" sz="1600">
                  <a:latin typeface="Candara" pitchFamily="34" charset="0"/>
                </a:rPr>
              </a:br>
              <a:r>
                <a:rPr lang="en-GB" sz="1600">
                  <a:latin typeface="Candara" pitchFamily="34" charset="0"/>
                </a:rPr>
                <a:t>(from the bottom left hand corner) if the person has died</a:t>
              </a:r>
            </a:p>
          </p:txBody>
        </p:sp>
        <p:sp>
          <p:nvSpPr>
            <p:cNvPr id="4119" name="Line 113"/>
            <p:cNvSpPr>
              <a:spLocks noChangeShapeType="1"/>
            </p:cNvSpPr>
            <p:nvPr/>
          </p:nvSpPr>
          <p:spPr bwMode="auto">
            <a:xfrm flipH="1">
              <a:off x="4392" y="1680"/>
              <a:ext cx="78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10" name="Rectangle 114"/>
          <p:cNvSpPr>
            <a:spLocks noChangeArrowheads="1"/>
          </p:cNvSpPr>
          <p:nvPr/>
        </p:nvSpPr>
        <p:spPr bwMode="auto">
          <a:xfrm>
            <a:off x="1619250" y="5000625"/>
            <a:ext cx="436403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1000"/>
              </a:lnSpc>
              <a:spcBef>
                <a:spcPct val="61000"/>
              </a:spcBef>
              <a:buClr>
                <a:schemeClr val="accent2"/>
              </a:buClr>
            </a:pPr>
            <a:r>
              <a:rPr lang="en-GB" sz="1600">
                <a:latin typeface="Candara" pitchFamily="34" charset="0"/>
              </a:rPr>
              <a:t>Record names, dates of birth and maiden names</a:t>
            </a:r>
          </a:p>
          <a:p>
            <a:pPr eaLnBrk="0" hangingPunct="0">
              <a:lnSpc>
                <a:spcPct val="121000"/>
              </a:lnSpc>
              <a:spcBef>
                <a:spcPct val="61000"/>
              </a:spcBef>
              <a:buClr>
                <a:schemeClr val="accent2"/>
              </a:buClr>
            </a:pPr>
            <a:r>
              <a:rPr lang="en-GB" sz="1600">
                <a:latin typeface="Candara" pitchFamily="34" charset="0"/>
              </a:rPr>
              <a:t>Ask for miscarriages, stillbirths or deaths</a:t>
            </a:r>
            <a:br>
              <a:rPr lang="en-GB" sz="1600">
                <a:latin typeface="Candara" pitchFamily="34" charset="0"/>
              </a:rPr>
            </a:br>
            <a:r>
              <a:rPr lang="en-GB" sz="1600">
                <a:latin typeface="Candara" pitchFamily="34" charset="0"/>
              </a:rPr>
              <a:t>in each partnership</a:t>
            </a:r>
            <a:endParaRPr lang="en-GB" sz="1600" b="1">
              <a:solidFill>
                <a:srgbClr val="A50021"/>
              </a:solidFill>
              <a:latin typeface="Candara" pitchFamily="34" charset="0"/>
            </a:endParaRPr>
          </a:p>
        </p:txBody>
      </p:sp>
      <p:grpSp>
        <p:nvGrpSpPr>
          <p:cNvPr id="18" name="Group 115"/>
          <p:cNvGrpSpPr>
            <a:grpSpLocks/>
          </p:cNvGrpSpPr>
          <p:nvPr/>
        </p:nvGrpSpPr>
        <p:grpSpPr bwMode="auto">
          <a:xfrm>
            <a:off x="711200" y="963613"/>
            <a:ext cx="3405188" cy="1055687"/>
            <a:chOff x="448" y="607"/>
            <a:chExt cx="2145" cy="665"/>
          </a:xfrm>
        </p:grpSpPr>
        <p:sp>
          <p:nvSpPr>
            <p:cNvPr id="7" name="Line 116"/>
            <p:cNvSpPr>
              <a:spLocks noChangeShapeType="1"/>
            </p:cNvSpPr>
            <p:nvPr/>
          </p:nvSpPr>
          <p:spPr bwMode="auto">
            <a:xfrm>
              <a:off x="2280" y="816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117"/>
            <p:cNvSpPr>
              <a:spLocks noChangeShapeType="1"/>
            </p:cNvSpPr>
            <p:nvPr/>
          </p:nvSpPr>
          <p:spPr bwMode="auto">
            <a:xfrm>
              <a:off x="1260" y="990"/>
              <a:ext cx="384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7" name="Rectangle 118"/>
            <p:cNvSpPr>
              <a:spLocks noChangeArrowheads="1"/>
            </p:cNvSpPr>
            <p:nvPr/>
          </p:nvSpPr>
          <p:spPr bwMode="auto">
            <a:xfrm>
              <a:off x="448" y="607"/>
              <a:ext cx="21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 smtClean="0">
                  <a:latin typeface="Candara" pitchFamily="34" charset="0"/>
                </a:rPr>
                <a:t>Use </a:t>
              </a:r>
              <a:r>
                <a:rPr lang="en-GB" sz="1600" dirty="0">
                  <a:latin typeface="Candara" pitchFamily="34" charset="0"/>
                </a:rPr>
                <a:t>clear symbols: circles for females</a:t>
              </a:r>
              <a:br>
                <a:rPr lang="en-GB" sz="1600" dirty="0">
                  <a:latin typeface="Candara" pitchFamily="34" charset="0"/>
                </a:rPr>
              </a:br>
              <a:r>
                <a:rPr lang="en-GB" sz="1600" dirty="0">
                  <a:latin typeface="Candara" pitchFamily="34" charset="0"/>
                </a:rPr>
                <a:t>squares for males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3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14" grpId="0" animBg="1"/>
      <p:bldP spid="4115" grpId="0" animBg="1"/>
      <p:bldP spid="4116" grpId="0" animBg="1"/>
      <p:bldP spid="421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8" name="Rectangle 108"/>
          <p:cNvSpPr>
            <a:spLocks noChangeArrowheads="1"/>
          </p:cNvSpPr>
          <p:nvPr/>
        </p:nvSpPr>
        <p:spPr bwMode="auto">
          <a:xfrm>
            <a:off x="214313" y="928688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“May I ask: have you had any children with other partners?”</a:t>
            </a:r>
          </a:p>
        </p:txBody>
      </p:sp>
      <p:grpSp>
        <p:nvGrpSpPr>
          <p:cNvPr id="5123" name="Group 110"/>
          <p:cNvGrpSpPr>
            <a:grpSpLocks/>
          </p:cNvGrpSpPr>
          <p:nvPr/>
        </p:nvGrpSpPr>
        <p:grpSpPr bwMode="auto">
          <a:xfrm>
            <a:off x="428625" y="1714500"/>
            <a:ext cx="8194675" cy="4214813"/>
            <a:chOff x="1004888" y="1263650"/>
            <a:chExt cx="7137400" cy="3671302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741613" y="1346200"/>
              <a:ext cx="354012" cy="328613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741613" y="1346200"/>
              <a:ext cx="354012" cy="3286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803525" y="1757363"/>
              <a:ext cx="12343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I:1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682875" y="1895475"/>
              <a:ext cx="3895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Arthur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2693988" y="2035175"/>
              <a:ext cx="34624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Smith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2552700" y="2173288"/>
              <a:ext cx="5257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18/3/1918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3089275" y="1509713"/>
              <a:ext cx="1335088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4424363" y="1346200"/>
              <a:ext cx="354012" cy="3286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4486275" y="1757363"/>
              <a:ext cx="1428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I:2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4260850" y="1895475"/>
              <a:ext cx="54822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Elizabeth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4235450" y="2173288"/>
              <a:ext cx="54181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27/6/1918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H="1">
              <a:off x="3089275" y="1509713"/>
              <a:ext cx="1335088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582988" y="2641600"/>
              <a:ext cx="354012" cy="328613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3582988" y="2641600"/>
              <a:ext cx="354012" cy="3286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3624263" y="3052763"/>
              <a:ext cx="17793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II:2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548063" y="3192463"/>
              <a:ext cx="32380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Peter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3535363" y="3330575"/>
              <a:ext cx="34624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Smith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3394075" y="3468688"/>
              <a:ext cx="5257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1/10/1950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H="1">
              <a:off x="3930650" y="2806700"/>
              <a:ext cx="1241425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>
              <a:off x="1501775" y="2806700"/>
              <a:ext cx="2081213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172075" y="2641600"/>
              <a:ext cx="354013" cy="3286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5211763" y="3052763"/>
              <a:ext cx="18114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II:3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5114925" y="3192463"/>
              <a:ext cx="37029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Judith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4981575" y="3468688"/>
              <a:ext cx="50334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21/2/1951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 flipH="1">
              <a:off x="3930650" y="2806700"/>
              <a:ext cx="1241425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5732463" y="1346200"/>
              <a:ext cx="354012" cy="328613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V="1">
              <a:off x="5645150" y="1263650"/>
              <a:ext cx="530225" cy="4937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5794375" y="1757363"/>
              <a:ext cx="1412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I:3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5610225" y="1895475"/>
              <a:ext cx="48410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Norman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5702300" y="2035175"/>
              <a:ext cx="30617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Pugh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H="1">
              <a:off x="6080125" y="1509713"/>
              <a:ext cx="5873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6667500" y="1346200"/>
              <a:ext cx="354013" cy="3286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flipV="1">
              <a:off x="6578600" y="1263650"/>
              <a:ext cx="531813" cy="4937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6727825" y="1757363"/>
              <a:ext cx="14908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I:4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6648450" y="1895475"/>
              <a:ext cx="26770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Elsie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 flipH="1">
              <a:off x="6080125" y="1509713"/>
              <a:ext cx="5873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6480175" y="2641600"/>
              <a:ext cx="354013" cy="328613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6521450" y="3052763"/>
              <a:ext cx="18755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II:4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6367463" y="3192463"/>
              <a:ext cx="47288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Howard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6450013" y="3330575"/>
              <a:ext cx="30617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Pugh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 flipH="1">
              <a:off x="6827838" y="2806700"/>
              <a:ext cx="77470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5" name="Oval 45"/>
            <p:cNvSpPr>
              <a:spLocks noChangeArrowheads="1"/>
            </p:cNvSpPr>
            <p:nvPr/>
          </p:nvSpPr>
          <p:spPr bwMode="auto">
            <a:xfrm>
              <a:off x="7602538" y="2641600"/>
              <a:ext cx="354012" cy="3286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flipV="1">
              <a:off x="7513638" y="2560638"/>
              <a:ext cx="530225" cy="492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7642225" y="3052763"/>
              <a:ext cx="18114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II:5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7586663" y="3192463"/>
              <a:ext cx="2773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Judy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H="1">
              <a:off x="6827838" y="2806700"/>
              <a:ext cx="77470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6107113" y="3938588"/>
              <a:ext cx="354012" cy="328612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6126163" y="4348163"/>
              <a:ext cx="21961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III:5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5991225" y="4487863"/>
              <a:ext cx="4536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Duncan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7788275" y="3938588"/>
              <a:ext cx="354013" cy="328612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7808913" y="4348163"/>
              <a:ext cx="2292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III:6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7766050" y="4487863"/>
              <a:ext cx="3077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Mark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auto">
            <a:xfrm>
              <a:off x="3303588" y="3938588"/>
              <a:ext cx="354012" cy="328612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3303588" y="3938588"/>
              <a:ext cx="354012" cy="32861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3322638" y="4348163"/>
              <a:ext cx="21640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III:2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3259138" y="4487863"/>
              <a:ext cx="3398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Kirsty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3113088" y="4765675"/>
              <a:ext cx="5730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16/3/1980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4051300" y="3938588"/>
              <a:ext cx="352425" cy="328612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4051300" y="3938588"/>
              <a:ext cx="352425" cy="3286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4070350" y="4348163"/>
              <a:ext cx="21961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III:3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3914775" y="4487863"/>
              <a:ext cx="5001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Stephen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3860800" y="4765675"/>
              <a:ext cx="5730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20/3/1982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4891088" y="3938588"/>
              <a:ext cx="354012" cy="328612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4911725" y="4348163"/>
              <a:ext cx="22602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III:4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4776788" y="4487863"/>
              <a:ext cx="45204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Richard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4743450" y="4765675"/>
              <a:ext cx="5016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5/8/1984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90" name="Oval 70"/>
            <p:cNvSpPr>
              <a:spLocks noChangeArrowheads="1"/>
            </p:cNvSpPr>
            <p:nvPr/>
          </p:nvSpPr>
          <p:spPr bwMode="auto">
            <a:xfrm>
              <a:off x="1154113" y="2641600"/>
              <a:ext cx="352425" cy="3286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1193800" y="3052763"/>
              <a:ext cx="1619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II:1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1163638" y="3192463"/>
              <a:ext cx="2404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Ann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1104900" y="3330575"/>
              <a:ext cx="34624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Smith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1004888" y="3468688"/>
              <a:ext cx="5016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3/9/1953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 flipH="1">
              <a:off x="1501775" y="2806700"/>
              <a:ext cx="2081213" cy="158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2368550" y="3938588"/>
              <a:ext cx="354013" cy="328612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2387600" y="4348163"/>
              <a:ext cx="20037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III:1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98" name="Rectangle 78"/>
            <p:cNvSpPr>
              <a:spLocks noChangeArrowheads="1"/>
            </p:cNvSpPr>
            <p:nvPr/>
          </p:nvSpPr>
          <p:spPr bwMode="auto">
            <a:xfrm>
              <a:off x="2316163" y="4487863"/>
              <a:ext cx="3397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Julian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2319338" y="4625975"/>
              <a:ext cx="34624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Smith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2136775" y="4765675"/>
              <a:ext cx="58349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>
                  <a:solidFill>
                    <a:srgbClr val="000000"/>
                  </a:solidFill>
                  <a:latin typeface="Candara" pitchFamily="34" charset="0"/>
                </a:rPr>
                <a:t>14/11/1969</a:t>
              </a:r>
              <a:endParaRPr lang="en-GB" sz="2400">
                <a:latin typeface="Candara" pitchFamily="34" charset="0"/>
              </a:endParaRPr>
            </a:p>
          </p:txBody>
        </p:sp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>
              <a:off x="3759200" y="1509713"/>
              <a:ext cx="1588" cy="9032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6376988" y="1509713"/>
              <a:ext cx="1587" cy="9032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>
              <a:off x="6376988" y="1509713"/>
              <a:ext cx="1587" cy="9032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4" name="Line 84"/>
            <p:cNvSpPr>
              <a:spLocks noChangeShapeType="1"/>
            </p:cNvSpPr>
            <p:nvPr/>
          </p:nvSpPr>
          <p:spPr bwMode="auto">
            <a:xfrm>
              <a:off x="3759200" y="2413000"/>
              <a:ext cx="1588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>
              <a:off x="3759200" y="2413000"/>
              <a:ext cx="1588" cy="2286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6" name="Line 86"/>
            <p:cNvSpPr>
              <a:spLocks noChangeShapeType="1"/>
            </p:cNvSpPr>
            <p:nvPr/>
          </p:nvSpPr>
          <p:spPr bwMode="auto">
            <a:xfrm>
              <a:off x="5348288" y="2413000"/>
              <a:ext cx="1587" cy="2286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7" name="Line 87"/>
            <p:cNvSpPr>
              <a:spLocks noChangeShapeType="1"/>
            </p:cNvSpPr>
            <p:nvPr/>
          </p:nvSpPr>
          <p:spPr bwMode="auto">
            <a:xfrm>
              <a:off x="6657975" y="2413000"/>
              <a:ext cx="1588" cy="2286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>
              <a:off x="7218363" y="2806700"/>
              <a:ext cx="1587" cy="901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9" name="Line 89"/>
            <p:cNvSpPr>
              <a:spLocks noChangeShapeType="1"/>
            </p:cNvSpPr>
            <p:nvPr/>
          </p:nvSpPr>
          <p:spPr bwMode="auto">
            <a:xfrm>
              <a:off x="7218363" y="2806700"/>
              <a:ext cx="1587" cy="901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0" name="Line 90"/>
            <p:cNvSpPr>
              <a:spLocks noChangeShapeType="1"/>
            </p:cNvSpPr>
            <p:nvPr/>
          </p:nvSpPr>
          <p:spPr bwMode="auto">
            <a:xfrm>
              <a:off x="4554538" y="2806700"/>
              <a:ext cx="1587" cy="901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1" name="Line 91"/>
            <p:cNvSpPr>
              <a:spLocks noChangeShapeType="1"/>
            </p:cNvSpPr>
            <p:nvPr/>
          </p:nvSpPr>
          <p:spPr bwMode="auto">
            <a:xfrm>
              <a:off x="4554538" y="2806700"/>
              <a:ext cx="1587" cy="901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2" name="Line 92"/>
            <p:cNvSpPr>
              <a:spLocks noChangeShapeType="1"/>
            </p:cNvSpPr>
            <p:nvPr/>
          </p:nvSpPr>
          <p:spPr bwMode="auto">
            <a:xfrm>
              <a:off x="4554538" y="2806700"/>
              <a:ext cx="1587" cy="901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3" name="Line 93"/>
            <p:cNvSpPr>
              <a:spLocks noChangeShapeType="1"/>
            </p:cNvSpPr>
            <p:nvPr/>
          </p:nvSpPr>
          <p:spPr bwMode="auto">
            <a:xfrm>
              <a:off x="2544763" y="2806700"/>
              <a:ext cx="1587" cy="901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4" name="Line 94"/>
            <p:cNvSpPr>
              <a:spLocks noChangeShapeType="1"/>
            </p:cNvSpPr>
            <p:nvPr/>
          </p:nvSpPr>
          <p:spPr bwMode="auto">
            <a:xfrm>
              <a:off x="6283325" y="3708400"/>
              <a:ext cx="1588" cy="2301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5" name="Line 95"/>
            <p:cNvSpPr>
              <a:spLocks noChangeShapeType="1"/>
            </p:cNvSpPr>
            <p:nvPr/>
          </p:nvSpPr>
          <p:spPr bwMode="auto">
            <a:xfrm>
              <a:off x="7966075" y="3708400"/>
              <a:ext cx="1588" cy="2301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6" name="Line 96"/>
            <p:cNvSpPr>
              <a:spLocks noChangeShapeType="1"/>
            </p:cNvSpPr>
            <p:nvPr/>
          </p:nvSpPr>
          <p:spPr bwMode="auto">
            <a:xfrm>
              <a:off x="3479800" y="3708400"/>
              <a:ext cx="1588" cy="2301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7" name="Line 97"/>
            <p:cNvSpPr>
              <a:spLocks noChangeShapeType="1"/>
            </p:cNvSpPr>
            <p:nvPr/>
          </p:nvSpPr>
          <p:spPr bwMode="auto">
            <a:xfrm>
              <a:off x="4227513" y="3708400"/>
              <a:ext cx="1587" cy="2301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8" name="Line 98"/>
            <p:cNvSpPr>
              <a:spLocks noChangeShapeType="1"/>
            </p:cNvSpPr>
            <p:nvPr/>
          </p:nvSpPr>
          <p:spPr bwMode="auto">
            <a:xfrm>
              <a:off x="5068888" y="3708400"/>
              <a:ext cx="1587" cy="2301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9" name="Line 99"/>
            <p:cNvSpPr>
              <a:spLocks noChangeShapeType="1"/>
            </p:cNvSpPr>
            <p:nvPr/>
          </p:nvSpPr>
          <p:spPr bwMode="auto">
            <a:xfrm>
              <a:off x="2544763" y="3708400"/>
              <a:ext cx="1587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0" name="Line 100"/>
            <p:cNvSpPr>
              <a:spLocks noChangeShapeType="1"/>
            </p:cNvSpPr>
            <p:nvPr/>
          </p:nvSpPr>
          <p:spPr bwMode="auto">
            <a:xfrm>
              <a:off x="2544763" y="3708400"/>
              <a:ext cx="1587" cy="2301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1" name="Line 101"/>
            <p:cNvSpPr>
              <a:spLocks noChangeShapeType="1"/>
            </p:cNvSpPr>
            <p:nvPr/>
          </p:nvSpPr>
          <p:spPr bwMode="auto">
            <a:xfrm>
              <a:off x="5348288" y="2413000"/>
              <a:ext cx="102870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2" name="Line 102"/>
            <p:cNvSpPr>
              <a:spLocks noChangeShapeType="1"/>
            </p:cNvSpPr>
            <p:nvPr/>
          </p:nvSpPr>
          <p:spPr bwMode="auto">
            <a:xfrm>
              <a:off x="6376988" y="2413000"/>
              <a:ext cx="280987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3" name="Line 103"/>
            <p:cNvSpPr>
              <a:spLocks noChangeShapeType="1"/>
            </p:cNvSpPr>
            <p:nvPr/>
          </p:nvSpPr>
          <p:spPr bwMode="auto">
            <a:xfrm>
              <a:off x="6283325" y="3708400"/>
              <a:ext cx="935038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4" name="Line 104"/>
            <p:cNvSpPr>
              <a:spLocks noChangeShapeType="1"/>
            </p:cNvSpPr>
            <p:nvPr/>
          </p:nvSpPr>
          <p:spPr bwMode="auto">
            <a:xfrm>
              <a:off x="7218363" y="3708400"/>
              <a:ext cx="747712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5" name="Line 105"/>
            <p:cNvSpPr>
              <a:spLocks noChangeShapeType="1"/>
            </p:cNvSpPr>
            <p:nvPr/>
          </p:nvSpPr>
          <p:spPr bwMode="auto">
            <a:xfrm>
              <a:off x="3479800" y="3708400"/>
              <a:ext cx="1074738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6" name="Line 106"/>
            <p:cNvSpPr>
              <a:spLocks noChangeShapeType="1"/>
            </p:cNvSpPr>
            <p:nvPr/>
          </p:nvSpPr>
          <p:spPr bwMode="auto">
            <a:xfrm>
              <a:off x="4227513" y="3708400"/>
              <a:ext cx="327025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7" name="Line 107"/>
            <p:cNvSpPr>
              <a:spLocks noChangeShapeType="1"/>
            </p:cNvSpPr>
            <p:nvPr/>
          </p:nvSpPr>
          <p:spPr bwMode="auto">
            <a:xfrm>
              <a:off x="4554538" y="3708400"/>
              <a:ext cx="5143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Line 109"/>
            <p:cNvSpPr>
              <a:spLocks noChangeShapeType="1"/>
            </p:cNvSpPr>
            <p:nvPr/>
          </p:nvSpPr>
          <p:spPr bwMode="auto">
            <a:xfrm>
              <a:off x="2555875" y="2565400"/>
              <a:ext cx="358775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9" name="Line 110"/>
            <p:cNvSpPr>
              <a:spLocks noChangeShapeType="1"/>
            </p:cNvSpPr>
            <p:nvPr/>
          </p:nvSpPr>
          <p:spPr bwMode="auto">
            <a:xfrm>
              <a:off x="2484438" y="2636838"/>
              <a:ext cx="360362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59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 flipH="1">
            <a:off x="142875" y="214313"/>
            <a:ext cx="6643688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Other pedigree symbols </a:t>
            </a:r>
          </a:p>
        </p:txBody>
      </p: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2030413" y="1085850"/>
            <a:ext cx="5761037" cy="3629025"/>
            <a:chOff x="1057" y="776"/>
            <a:chExt cx="3629" cy="2286"/>
          </a:xfrm>
        </p:grpSpPr>
        <p:sp>
          <p:nvSpPr>
            <p:cNvPr id="6210" name="Rectangle 6"/>
            <p:cNvSpPr>
              <a:spLocks noChangeArrowheads="1"/>
            </p:cNvSpPr>
            <p:nvPr/>
          </p:nvSpPr>
          <p:spPr bwMode="auto">
            <a:xfrm>
              <a:off x="1823" y="1458"/>
              <a:ext cx="181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11" name="Line 7"/>
            <p:cNvSpPr>
              <a:spLocks noChangeShapeType="1"/>
            </p:cNvSpPr>
            <p:nvPr/>
          </p:nvSpPr>
          <p:spPr bwMode="auto">
            <a:xfrm flipH="1">
              <a:off x="2001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Oval 8"/>
            <p:cNvSpPr>
              <a:spLocks noChangeArrowheads="1"/>
            </p:cNvSpPr>
            <p:nvPr/>
          </p:nvSpPr>
          <p:spPr bwMode="auto">
            <a:xfrm>
              <a:off x="2206" y="1458"/>
              <a:ext cx="181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13" name="Line 9"/>
            <p:cNvSpPr>
              <a:spLocks noChangeShapeType="1"/>
            </p:cNvSpPr>
            <p:nvPr/>
          </p:nvSpPr>
          <p:spPr bwMode="auto">
            <a:xfrm flipH="1">
              <a:off x="2001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Rectangle 10"/>
            <p:cNvSpPr>
              <a:spLocks noChangeArrowheads="1"/>
            </p:cNvSpPr>
            <p:nvPr/>
          </p:nvSpPr>
          <p:spPr bwMode="auto">
            <a:xfrm>
              <a:off x="2110" y="817"/>
              <a:ext cx="182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15" name="Rectangle 11"/>
            <p:cNvSpPr>
              <a:spLocks noChangeArrowheads="1"/>
            </p:cNvSpPr>
            <p:nvPr/>
          </p:nvSpPr>
          <p:spPr bwMode="auto">
            <a:xfrm>
              <a:off x="2110" y="817"/>
              <a:ext cx="182" cy="16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16" name="Line 12"/>
            <p:cNvSpPr>
              <a:spLocks noChangeShapeType="1"/>
            </p:cNvSpPr>
            <p:nvPr/>
          </p:nvSpPr>
          <p:spPr bwMode="auto">
            <a:xfrm flipH="1">
              <a:off x="2288" y="898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Oval 13"/>
            <p:cNvSpPr>
              <a:spLocks noChangeArrowheads="1"/>
            </p:cNvSpPr>
            <p:nvPr/>
          </p:nvSpPr>
          <p:spPr bwMode="auto">
            <a:xfrm>
              <a:off x="2493" y="817"/>
              <a:ext cx="182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18" name="Line 14"/>
            <p:cNvSpPr>
              <a:spLocks noChangeShapeType="1"/>
            </p:cNvSpPr>
            <p:nvPr/>
          </p:nvSpPr>
          <p:spPr bwMode="auto">
            <a:xfrm flipV="1">
              <a:off x="2448" y="776"/>
              <a:ext cx="272" cy="2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15"/>
            <p:cNvSpPr>
              <a:spLocks noChangeShapeType="1"/>
            </p:cNvSpPr>
            <p:nvPr/>
          </p:nvSpPr>
          <p:spPr bwMode="auto">
            <a:xfrm flipH="1">
              <a:off x="2288" y="898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Rectangle 16"/>
            <p:cNvSpPr>
              <a:spLocks noChangeArrowheads="1"/>
            </p:cNvSpPr>
            <p:nvPr/>
          </p:nvSpPr>
          <p:spPr bwMode="auto">
            <a:xfrm>
              <a:off x="1057" y="1458"/>
              <a:ext cx="181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21" name="Line 17"/>
            <p:cNvSpPr>
              <a:spLocks noChangeShapeType="1"/>
            </p:cNvSpPr>
            <p:nvPr/>
          </p:nvSpPr>
          <p:spPr bwMode="auto">
            <a:xfrm flipH="1">
              <a:off x="1235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Oval 18"/>
            <p:cNvSpPr>
              <a:spLocks noChangeArrowheads="1"/>
            </p:cNvSpPr>
            <p:nvPr/>
          </p:nvSpPr>
          <p:spPr bwMode="auto">
            <a:xfrm>
              <a:off x="2972" y="1458"/>
              <a:ext cx="182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23" name="Line 19"/>
            <p:cNvSpPr>
              <a:spLocks noChangeShapeType="1"/>
            </p:cNvSpPr>
            <p:nvPr/>
          </p:nvSpPr>
          <p:spPr bwMode="auto">
            <a:xfrm flipH="1">
              <a:off x="2767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Oval 20"/>
            <p:cNvSpPr>
              <a:spLocks noChangeArrowheads="1"/>
            </p:cNvSpPr>
            <p:nvPr/>
          </p:nvSpPr>
          <p:spPr bwMode="auto">
            <a:xfrm>
              <a:off x="3547" y="1458"/>
              <a:ext cx="181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25" name="Oval 21"/>
            <p:cNvSpPr>
              <a:spLocks noChangeArrowheads="1"/>
            </p:cNvSpPr>
            <p:nvPr/>
          </p:nvSpPr>
          <p:spPr bwMode="auto">
            <a:xfrm>
              <a:off x="3547" y="1458"/>
              <a:ext cx="181" cy="16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26" name="Line 22"/>
            <p:cNvSpPr>
              <a:spLocks noChangeShapeType="1"/>
            </p:cNvSpPr>
            <p:nvPr/>
          </p:nvSpPr>
          <p:spPr bwMode="auto">
            <a:xfrm flipH="1">
              <a:off x="3725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Oval 23"/>
            <p:cNvSpPr>
              <a:spLocks noChangeArrowheads="1"/>
            </p:cNvSpPr>
            <p:nvPr/>
          </p:nvSpPr>
          <p:spPr bwMode="auto">
            <a:xfrm>
              <a:off x="1440" y="1458"/>
              <a:ext cx="181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28" name="Line 24"/>
            <p:cNvSpPr>
              <a:spLocks noChangeShapeType="1"/>
            </p:cNvSpPr>
            <p:nvPr/>
          </p:nvSpPr>
          <p:spPr bwMode="auto">
            <a:xfrm flipH="1">
              <a:off x="1235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Rectangle 25"/>
            <p:cNvSpPr>
              <a:spLocks noChangeArrowheads="1"/>
            </p:cNvSpPr>
            <p:nvPr/>
          </p:nvSpPr>
          <p:spPr bwMode="auto">
            <a:xfrm>
              <a:off x="1248" y="2099"/>
              <a:ext cx="182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30" name="Line 26"/>
            <p:cNvSpPr>
              <a:spLocks noChangeShapeType="1"/>
            </p:cNvSpPr>
            <p:nvPr/>
          </p:nvSpPr>
          <p:spPr bwMode="auto">
            <a:xfrm flipH="1">
              <a:off x="1426" y="2188"/>
              <a:ext cx="58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27"/>
            <p:cNvSpPr>
              <a:spLocks noChangeShapeType="1"/>
            </p:cNvSpPr>
            <p:nvPr/>
          </p:nvSpPr>
          <p:spPr bwMode="auto">
            <a:xfrm flipH="1">
              <a:off x="1426" y="2171"/>
              <a:ext cx="58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Oval 28"/>
            <p:cNvSpPr>
              <a:spLocks noChangeArrowheads="1"/>
            </p:cNvSpPr>
            <p:nvPr/>
          </p:nvSpPr>
          <p:spPr bwMode="auto">
            <a:xfrm>
              <a:off x="2015" y="2099"/>
              <a:ext cx="181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33" name="Line 29"/>
            <p:cNvSpPr>
              <a:spLocks noChangeShapeType="1"/>
            </p:cNvSpPr>
            <p:nvPr/>
          </p:nvSpPr>
          <p:spPr bwMode="auto">
            <a:xfrm flipH="1">
              <a:off x="1426" y="2188"/>
              <a:ext cx="58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Line 30"/>
            <p:cNvSpPr>
              <a:spLocks noChangeShapeType="1"/>
            </p:cNvSpPr>
            <p:nvPr/>
          </p:nvSpPr>
          <p:spPr bwMode="auto">
            <a:xfrm flipH="1">
              <a:off x="1426" y="2171"/>
              <a:ext cx="58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Rectangle 31"/>
            <p:cNvSpPr>
              <a:spLocks noChangeArrowheads="1"/>
            </p:cNvSpPr>
            <p:nvPr/>
          </p:nvSpPr>
          <p:spPr bwMode="auto">
            <a:xfrm>
              <a:off x="2589" y="1458"/>
              <a:ext cx="182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36" name="Line 32"/>
            <p:cNvSpPr>
              <a:spLocks noChangeShapeType="1"/>
            </p:cNvSpPr>
            <p:nvPr/>
          </p:nvSpPr>
          <p:spPr bwMode="auto">
            <a:xfrm flipH="1">
              <a:off x="2767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Rectangle 33"/>
            <p:cNvSpPr>
              <a:spLocks noChangeArrowheads="1"/>
            </p:cNvSpPr>
            <p:nvPr/>
          </p:nvSpPr>
          <p:spPr bwMode="auto">
            <a:xfrm>
              <a:off x="2589" y="2099"/>
              <a:ext cx="182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38" name="Line 34"/>
            <p:cNvSpPr>
              <a:spLocks noChangeShapeType="1"/>
            </p:cNvSpPr>
            <p:nvPr/>
          </p:nvSpPr>
          <p:spPr bwMode="auto">
            <a:xfrm>
              <a:off x="2744" y="2061"/>
              <a:ext cx="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Rectangle 35"/>
            <p:cNvSpPr>
              <a:spLocks noChangeArrowheads="1"/>
            </p:cNvSpPr>
            <p:nvPr/>
          </p:nvSpPr>
          <p:spPr bwMode="auto">
            <a:xfrm>
              <a:off x="2972" y="2099"/>
              <a:ext cx="182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40" name="Line 36"/>
            <p:cNvSpPr>
              <a:spLocks noChangeShapeType="1"/>
            </p:cNvSpPr>
            <p:nvPr/>
          </p:nvSpPr>
          <p:spPr bwMode="auto">
            <a:xfrm flipH="1">
              <a:off x="2743" y="2061"/>
              <a:ext cx="25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Rectangle 37"/>
            <p:cNvSpPr>
              <a:spLocks noChangeArrowheads="1"/>
            </p:cNvSpPr>
            <p:nvPr/>
          </p:nvSpPr>
          <p:spPr bwMode="auto">
            <a:xfrm>
              <a:off x="3930" y="1458"/>
              <a:ext cx="181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42" name="Line 38"/>
            <p:cNvSpPr>
              <a:spLocks noChangeShapeType="1"/>
            </p:cNvSpPr>
            <p:nvPr/>
          </p:nvSpPr>
          <p:spPr bwMode="auto">
            <a:xfrm flipH="1">
              <a:off x="3725" y="1539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Oval 39"/>
            <p:cNvSpPr>
              <a:spLocks noChangeArrowheads="1"/>
            </p:cNvSpPr>
            <p:nvPr/>
          </p:nvSpPr>
          <p:spPr bwMode="auto">
            <a:xfrm>
              <a:off x="3355" y="2099"/>
              <a:ext cx="182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44" name="Rectangle 40"/>
            <p:cNvSpPr>
              <a:spLocks noChangeArrowheads="1"/>
            </p:cNvSpPr>
            <p:nvPr/>
          </p:nvSpPr>
          <p:spPr bwMode="auto">
            <a:xfrm>
              <a:off x="3738" y="2099"/>
              <a:ext cx="182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45" name="Rectangle 41"/>
            <p:cNvSpPr>
              <a:spLocks noChangeArrowheads="1"/>
            </p:cNvSpPr>
            <p:nvPr/>
          </p:nvSpPr>
          <p:spPr bwMode="auto">
            <a:xfrm>
              <a:off x="4122" y="2099"/>
              <a:ext cx="181" cy="1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46" name="Rectangle 42"/>
            <p:cNvSpPr>
              <a:spLocks noChangeArrowheads="1"/>
            </p:cNvSpPr>
            <p:nvPr/>
          </p:nvSpPr>
          <p:spPr bwMode="auto">
            <a:xfrm>
              <a:off x="4122" y="2099"/>
              <a:ext cx="181" cy="16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47" name="Line 43"/>
            <p:cNvSpPr>
              <a:spLocks noChangeShapeType="1"/>
            </p:cNvSpPr>
            <p:nvPr/>
          </p:nvSpPr>
          <p:spPr bwMode="auto">
            <a:xfrm flipH="1">
              <a:off x="4300" y="2180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44"/>
            <p:cNvSpPr>
              <a:spLocks/>
            </p:cNvSpPr>
            <p:nvPr/>
          </p:nvSpPr>
          <p:spPr bwMode="auto">
            <a:xfrm>
              <a:off x="1823" y="2664"/>
              <a:ext cx="181" cy="81"/>
            </a:xfrm>
            <a:custGeom>
              <a:avLst/>
              <a:gdLst>
                <a:gd name="T0" fmla="*/ 1 w 725"/>
                <a:gd name="T1" fmla="*/ 0 h 325"/>
                <a:gd name="T2" fmla="*/ 3 w 725"/>
                <a:gd name="T3" fmla="*/ 1 h 325"/>
                <a:gd name="T4" fmla="*/ 0 w 725"/>
                <a:gd name="T5" fmla="*/ 1 h 325"/>
                <a:gd name="T6" fmla="*/ 1 w 725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5"/>
                <a:gd name="T13" fmla="*/ 0 h 325"/>
                <a:gd name="T14" fmla="*/ 725 w 725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5" h="325">
                  <a:moveTo>
                    <a:pt x="363" y="0"/>
                  </a:moveTo>
                  <a:lnTo>
                    <a:pt x="725" y="325"/>
                  </a:lnTo>
                  <a:lnTo>
                    <a:pt x="0" y="325"/>
                  </a:lnTo>
                  <a:lnTo>
                    <a:pt x="36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Oval 45"/>
            <p:cNvSpPr>
              <a:spLocks noChangeArrowheads="1"/>
            </p:cNvSpPr>
            <p:nvPr/>
          </p:nvSpPr>
          <p:spPr bwMode="auto">
            <a:xfrm>
              <a:off x="4505" y="2099"/>
              <a:ext cx="181" cy="16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6250" name="Line 46"/>
            <p:cNvSpPr>
              <a:spLocks noChangeShapeType="1"/>
            </p:cNvSpPr>
            <p:nvPr/>
          </p:nvSpPr>
          <p:spPr bwMode="auto">
            <a:xfrm flipH="1">
              <a:off x="4300" y="2180"/>
              <a:ext cx="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47"/>
            <p:cNvSpPr>
              <a:spLocks/>
            </p:cNvSpPr>
            <p:nvPr/>
          </p:nvSpPr>
          <p:spPr bwMode="auto">
            <a:xfrm>
              <a:off x="4313" y="2900"/>
              <a:ext cx="181" cy="162"/>
            </a:xfrm>
            <a:custGeom>
              <a:avLst/>
              <a:gdLst>
                <a:gd name="T0" fmla="*/ 1 w 725"/>
                <a:gd name="T1" fmla="*/ 0 h 650"/>
                <a:gd name="T2" fmla="*/ 3 w 725"/>
                <a:gd name="T3" fmla="*/ 1 h 650"/>
                <a:gd name="T4" fmla="*/ 1 w 725"/>
                <a:gd name="T5" fmla="*/ 2 h 650"/>
                <a:gd name="T6" fmla="*/ 0 w 725"/>
                <a:gd name="T7" fmla="*/ 1 h 650"/>
                <a:gd name="T8" fmla="*/ 1 w 725"/>
                <a:gd name="T9" fmla="*/ 0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5"/>
                <a:gd name="T16" fmla="*/ 0 h 650"/>
                <a:gd name="T17" fmla="*/ 725 w 725"/>
                <a:gd name="T18" fmla="*/ 650 h 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5" h="650">
                  <a:moveTo>
                    <a:pt x="362" y="0"/>
                  </a:moveTo>
                  <a:lnTo>
                    <a:pt x="725" y="325"/>
                  </a:lnTo>
                  <a:lnTo>
                    <a:pt x="362" y="650"/>
                  </a:lnTo>
                  <a:lnTo>
                    <a:pt x="0" y="325"/>
                  </a:lnTo>
                  <a:lnTo>
                    <a:pt x="36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48"/>
            <p:cNvSpPr>
              <a:spLocks/>
            </p:cNvSpPr>
            <p:nvPr/>
          </p:nvSpPr>
          <p:spPr bwMode="auto">
            <a:xfrm>
              <a:off x="2206" y="2664"/>
              <a:ext cx="181" cy="81"/>
            </a:xfrm>
            <a:custGeom>
              <a:avLst/>
              <a:gdLst>
                <a:gd name="T0" fmla="*/ 1 w 726"/>
                <a:gd name="T1" fmla="*/ 0 h 325"/>
                <a:gd name="T2" fmla="*/ 3 w 726"/>
                <a:gd name="T3" fmla="*/ 1 h 325"/>
                <a:gd name="T4" fmla="*/ 0 w 726"/>
                <a:gd name="T5" fmla="*/ 1 h 325"/>
                <a:gd name="T6" fmla="*/ 1 w 726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6"/>
                <a:gd name="T13" fmla="*/ 0 h 325"/>
                <a:gd name="T14" fmla="*/ 726 w 726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6" h="325">
                  <a:moveTo>
                    <a:pt x="363" y="0"/>
                  </a:moveTo>
                  <a:lnTo>
                    <a:pt x="726" y="325"/>
                  </a:lnTo>
                  <a:lnTo>
                    <a:pt x="0" y="325"/>
                  </a:lnTo>
                  <a:lnTo>
                    <a:pt x="36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Line 49"/>
            <p:cNvSpPr>
              <a:spLocks noChangeShapeType="1"/>
            </p:cNvSpPr>
            <p:nvPr/>
          </p:nvSpPr>
          <p:spPr bwMode="auto">
            <a:xfrm flipH="1">
              <a:off x="2229" y="2664"/>
              <a:ext cx="136" cy="1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50"/>
            <p:cNvSpPr>
              <a:spLocks/>
            </p:cNvSpPr>
            <p:nvPr/>
          </p:nvSpPr>
          <p:spPr bwMode="auto">
            <a:xfrm>
              <a:off x="1440" y="2739"/>
              <a:ext cx="181" cy="163"/>
            </a:xfrm>
            <a:custGeom>
              <a:avLst/>
              <a:gdLst>
                <a:gd name="T0" fmla="*/ 1 w 725"/>
                <a:gd name="T1" fmla="*/ 0 h 650"/>
                <a:gd name="T2" fmla="*/ 3 w 725"/>
                <a:gd name="T3" fmla="*/ 1 h 650"/>
                <a:gd name="T4" fmla="*/ 1 w 725"/>
                <a:gd name="T5" fmla="*/ 3 h 650"/>
                <a:gd name="T6" fmla="*/ 0 w 725"/>
                <a:gd name="T7" fmla="*/ 1 h 650"/>
                <a:gd name="T8" fmla="*/ 1 w 725"/>
                <a:gd name="T9" fmla="*/ 0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5"/>
                <a:gd name="T16" fmla="*/ 0 h 650"/>
                <a:gd name="T17" fmla="*/ 725 w 725"/>
                <a:gd name="T18" fmla="*/ 650 h 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5" h="650">
                  <a:moveTo>
                    <a:pt x="362" y="0"/>
                  </a:moveTo>
                  <a:lnTo>
                    <a:pt x="725" y="325"/>
                  </a:lnTo>
                  <a:lnTo>
                    <a:pt x="362" y="650"/>
                  </a:lnTo>
                  <a:lnTo>
                    <a:pt x="0" y="325"/>
                  </a:lnTo>
                  <a:lnTo>
                    <a:pt x="36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Rectangle 51"/>
            <p:cNvSpPr>
              <a:spLocks noChangeArrowheads="1"/>
            </p:cNvSpPr>
            <p:nvPr/>
          </p:nvSpPr>
          <p:spPr bwMode="auto">
            <a:xfrm>
              <a:off x="1584" y="2866"/>
              <a:ext cx="1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andara" pitchFamily="34" charset="0"/>
                </a:rPr>
                <a:t>SB</a:t>
              </a:r>
              <a:endParaRPr lang="en-US" sz="2400" b="1">
                <a:latin typeface="Candara" pitchFamily="34" charset="0"/>
              </a:endParaRPr>
            </a:p>
          </p:txBody>
        </p:sp>
        <p:sp>
          <p:nvSpPr>
            <p:cNvPr id="6256" name="Line 52"/>
            <p:cNvSpPr>
              <a:spLocks noChangeShapeType="1"/>
            </p:cNvSpPr>
            <p:nvPr/>
          </p:nvSpPr>
          <p:spPr bwMode="auto">
            <a:xfrm>
              <a:off x="2392" y="898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Line 53"/>
            <p:cNvSpPr>
              <a:spLocks noChangeShapeType="1"/>
            </p:cNvSpPr>
            <p:nvPr/>
          </p:nvSpPr>
          <p:spPr bwMode="auto">
            <a:xfrm>
              <a:off x="2392" y="898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Line 54"/>
            <p:cNvSpPr>
              <a:spLocks noChangeShapeType="1"/>
            </p:cNvSpPr>
            <p:nvPr/>
          </p:nvSpPr>
          <p:spPr bwMode="auto">
            <a:xfrm>
              <a:off x="2392" y="898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Line 55"/>
            <p:cNvSpPr>
              <a:spLocks noChangeShapeType="1"/>
            </p:cNvSpPr>
            <p:nvPr/>
          </p:nvSpPr>
          <p:spPr bwMode="auto">
            <a:xfrm>
              <a:off x="2392" y="898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Line 56"/>
            <p:cNvSpPr>
              <a:spLocks noChangeShapeType="1"/>
            </p:cNvSpPr>
            <p:nvPr/>
          </p:nvSpPr>
          <p:spPr bwMode="auto">
            <a:xfrm>
              <a:off x="1914" y="1344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57"/>
            <p:cNvSpPr>
              <a:spLocks noChangeShapeType="1"/>
            </p:cNvSpPr>
            <p:nvPr/>
          </p:nvSpPr>
          <p:spPr bwMode="auto">
            <a:xfrm>
              <a:off x="1147" y="1344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Line 58"/>
            <p:cNvSpPr>
              <a:spLocks noChangeShapeType="1"/>
            </p:cNvSpPr>
            <p:nvPr/>
          </p:nvSpPr>
          <p:spPr bwMode="auto">
            <a:xfrm>
              <a:off x="3063" y="1344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Line 59"/>
            <p:cNvSpPr>
              <a:spLocks noChangeShapeType="1"/>
            </p:cNvSpPr>
            <p:nvPr/>
          </p:nvSpPr>
          <p:spPr bwMode="auto">
            <a:xfrm>
              <a:off x="3638" y="1344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Line 60"/>
            <p:cNvSpPr>
              <a:spLocks noChangeShapeType="1"/>
            </p:cNvSpPr>
            <p:nvPr/>
          </p:nvSpPr>
          <p:spPr bwMode="auto">
            <a:xfrm>
              <a:off x="1339" y="1539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Line 61"/>
            <p:cNvSpPr>
              <a:spLocks noChangeShapeType="1"/>
            </p:cNvSpPr>
            <p:nvPr/>
          </p:nvSpPr>
          <p:spPr bwMode="auto">
            <a:xfrm>
              <a:off x="2105" y="1539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62"/>
            <p:cNvSpPr>
              <a:spLocks noChangeShapeType="1"/>
            </p:cNvSpPr>
            <p:nvPr/>
          </p:nvSpPr>
          <p:spPr bwMode="auto">
            <a:xfrm>
              <a:off x="2871" y="1539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63"/>
            <p:cNvSpPr>
              <a:spLocks noChangeShapeType="1"/>
            </p:cNvSpPr>
            <p:nvPr/>
          </p:nvSpPr>
          <p:spPr bwMode="auto">
            <a:xfrm>
              <a:off x="2871" y="1539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64"/>
            <p:cNvSpPr>
              <a:spLocks noChangeShapeType="1"/>
            </p:cNvSpPr>
            <p:nvPr/>
          </p:nvSpPr>
          <p:spPr bwMode="auto">
            <a:xfrm>
              <a:off x="3829" y="1539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Line 65"/>
            <p:cNvSpPr>
              <a:spLocks noChangeShapeType="1"/>
            </p:cNvSpPr>
            <p:nvPr/>
          </p:nvSpPr>
          <p:spPr bwMode="auto">
            <a:xfrm>
              <a:off x="3829" y="1539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66"/>
            <p:cNvSpPr>
              <a:spLocks noChangeShapeType="1"/>
            </p:cNvSpPr>
            <p:nvPr/>
          </p:nvSpPr>
          <p:spPr bwMode="auto">
            <a:xfrm>
              <a:off x="3829" y="1539"/>
              <a:ext cx="1" cy="4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Line 67"/>
            <p:cNvSpPr>
              <a:spLocks noChangeShapeType="1"/>
            </p:cNvSpPr>
            <p:nvPr/>
          </p:nvSpPr>
          <p:spPr bwMode="auto">
            <a:xfrm>
              <a:off x="1339" y="198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Line 68"/>
            <p:cNvSpPr>
              <a:spLocks noChangeShapeType="1"/>
            </p:cNvSpPr>
            <p:nvPr/>
          </p:nvSpPr>
          <p:spPr bwMode="auto">
            <a:xfrm>
              <a:off x="1339" y="1985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Line 69"/>
            <p:cNvSpPr>
              <a:spLocks noChangeShapeType="1"/>
            </p:cNvSpPr>
            <p:nvPr/>
          </p:nvSpPr>
          <p:spPr bwMode="auto">
            <a:xfrm>
              <a:off x="2105" y="198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Line 70"/>
            <p:cNvSpPr>
              <a:spLocks noChangeShapeType="1"/>
            </p:cNvSpPr>
            <p:nvPr/>
          </p:nvSpPr>
          <p:spPr bwMode="auto">
            <a:xfrm>
              <a:off x="2105" y="1985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Line 71"/>
            <p:cNvSpPr>
              <a:spLocks noChangeShapeType="1"/>
            </p:cNvSpPr>
            <p:nvPr/>
          </p:nvSpPr>
          <p:spPr bwMode="auto">
            <a:xfrm>
              <a:off x="2871" y="198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Line 72"/>
            <p:cNvSpPr>
              <a:spLocks noChangeShapeType="1"/>
            </p:cNvSpPr>
            <p:nvPr/>
          </p:nvSpPr>
          <p:spPr bwMode="auto">
            <a:xfrm>
              <a:off x="2871" y="198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Line 73"/>
            <p:cNvSpPr>
              <a:spLocks noChangeShapeType="1"/>
            </p:cNvSpPr>
            <p:nvPr/>
          </p:nvSpPr>
          <p:spPr bwMode="auto">
            <a:xfrm>
              <a:off x="4212" y="1985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74"/>
            <p:cNvSpPr>
              <a:spLocks noChangeShapeType="1"/>
            </p:cNvSpPr>
            <p:nvPr/>
          </p:nvSpPr>
          <p:spPr bwMode="auto">
            <a:xfrm>
              <a:off x="4403" y="2180"/>
              <a:ext cx="1" cy="6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75"/>
            <p:cNvSpPr>
              <a:spLocks noChangeShapeType="1"/>
            </p:cNvSpPr>
            <p:nvPr/>
          </p:nvSpPr>
          <p:spPr bwMode="auto">
            <a:xfrm>
              <a:off x="1722" y="2188"/>
              <a:ext cx="1" cy="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Line 76"/>
            <p:cNvSpPr>
              <a:spLocks noChangeShapeType="1"/>
            </p:cNvSpPr>
            <p:nvPr/>
          </p:nvSpPr>
          <p:spPr bwMode="auto">
            <a:xfrm>
              <a:off x="1722" y="2188"/>
              <a:ext cx="1" cy="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77"/>
            <p:cNvSpPr>
              <a:spLocks noChangeShapeType="1"/>
            </p:cNvSpPr>
            <p:nvPr/>
          </p:nvSpPr>
          <p:spPr bwMode="auto">
            <a:xfrm>
              <a:off x="1722" y="2188"/>
              <a:ext cx="1" cy="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78"/>
            <p:cNvSpPr>
              <a:spLocks noChangeShapeType="1"/>
            </p:cNvSpPr>
            <p:nvPr/>
          </p:nvSpPr>
          <p:spPr bwMode="auto">
            <a:xfrm>
              <a:off x="1914" y="2626"/>
              <a:ext cx="1" cy="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79"/>
            <p:cNvSpPr>
              <a:spLocks noChangeShapeType="1"/>
            </p:cNvSpPr>
            <p:nvPr/>
          </p:nvSpPr>
          <p:spPr bwMode="auto">
            <a:xfrm>
              <a:off x="2297" y="2626"/>
              <a:ext cx="1" cy="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Line 80"/>
            <p:cNvSpPr>
              <a:spLocks noChangeShapeType="1"/>
            </p:cNvSpPr>
            <p:nvPr/>
          </p:nvSpPr>
          <p:spPr bwMode="auto">
            <a:xfrm>
              <a:off x="1531" y="2626"/>
              <a:ext cx="1" cy="1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81"/>
            <p:cNvSpPr>
              <a:spLocks noChangeShapeType="1"/>
            </p:cNvSpPr>
            <p:nvPr/>
          </p:nvSpPr>
          <p:spPr bwMode="auto">
            <a:xfrm>
              <a:off x="4403" y="278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Line 82"/>
            <p:cNvSpPr>
              <a:spLocks noChangeShapeType="1"/>
            </p:cNvSpPr>
            <p:nvPr/>
          </p:nvSpPr>
          <p:spPr bwMode="auto">
            <a:xfrm>
              <a:off x="4403" y="2786"/>
              <a:ext cx="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83"/>
            <p:cNvSpPr>
              <a:spLocks noChangeShapeType="1"/>
            </p:cNvSpPr>
            <p:nvPr/>
          </p:nvSpPr>
          <p:spPr bwMode="auto">
            <a:xfrm>
              <a:off x="1914" y="1344"/>
              <a:ext cx="4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84"/>
            <p:cNvSpPr>
              <a:spLocks noChangeShapeType="1"/>
            </p:cNvSpPr>
            <p:nvPr/>
          </p:nvSpPr>
          <p:spPr bwMode="auto">
            <a:xfrm>
              <a:off x="1147" y="1344"/>
              <a:ext cx="12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85"/>
            <p:cNvSpPr>
              <a:spLocks noChangeShapeType="1"/>
            </p:cNvSpPr>
            <p:nvPr/>
          </p:nvSpPr>
          <p:spPr bwMode="auto">
            <a:xfrm>
              <a:off x="2392" y="1344"/>
              <a:ext cx="6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86"/>
            <p:cNvSpPr>
              <a:spLocks noChangeShapeType="1"/>
            </p:cNvSpPr>
            <p:nvPr/>
          </p:nvSpPr>
          <p:spPr bwMode="auto">
            <a:xfrm>
              <a:off x="2392" y="1344"/>
              <a:ext cx="124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87"/>
            <p:cNvSpPr>
              <a:spLocks noChangeShapeType="1"/>
            </p:cNvSpPr>
            <p:nvPr/>
          </p:nvSpPr>
          <p:spPr bwMode="auto">
            <a:xfrm>
              <a:off x="3637" y="1985"/>
              <a:ext cx="19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88"/>
            <p:cNvSpPr>
              <a:spLocks noChangeShapeType="1"/>
            </p:cNvSpPr>
            <p:nvPr/>
          </p:nvSpPr>
          <p:spPr bwMode="auto">
            <a:xfrm>
              <a:off x="3637" y="1985"/>
              <a:ext cx="19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89"/>
            <p:cNvSpPr>
              <a:spLocks noChangeShapeType="1"/>
            </p:cNvSpPr>
            <p:nvPr/>
          </p:nvSpPr>
          <p:spPr bwMode="auto">
            <a:xfrm>
              <a:off x="3829" y="1985"/>
              <a:ext cx="3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90"/>
            <p:cNvSpPr>
              <a:spLocks noChangeShapeType="1"/>
            </p:cNvSpPr>
            <p:nvPr/>
          </p:nvSpPr>
          <p:spPr bwMode="auto">
            <a:xfrm>
              <a:off x="1722" y="2626"/>
              <a:ext cx="19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91"/>
            <p:cNvSpPr>
              <a:spLocks noChangeShapeType="1"/>
            </p:cNvSpPr>
            <p:nvPr/>
          </p:nvSpPr>
          <p:spPr bwMode="auto">
            <a:xfrm>
              <a:off x="1722" y="2626"/>
              <a:ext cx="57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92"/>
            <p:cNvSpPr>
              <a:spLocks noChangeShapeType="1"/>
            </p:cNvSpPr>
            <p:nvPr/>
          </p:nvSpPr>
          <p:spPr bwMode="auto">
            <a:xfrm>
              <a:off x="1531" y="2626"/>
              <a:ext cx="19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93"/>
            <p:cNvSpPr>
              <a:spLocks noChangeShapeType="1"/>
            </p:cNvSpPr>
            <p:nvPr/>
          </p:nvSpPr>
          <p:spPr bwMode="auto">
            <a:xfrm flipH="1">
              <a:off x="2680" y="1985"/>
              <a:ext cx="19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4"/>
            <p:cNvSpPr>
              <a:spLocks noChangeShapeType="1"/>
            </p:cNvSpPr>
            <p:nvPr/>
          </p:nvSpPr>
          <p:spPr bwMode="auto">
            <a:xfrm>
              <a:off x="2871" y="1985"/>
              <a:ext cx="192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95"/>
            <p:cNvSpPr>
              <a:spLocks noChangeShapeType="1"/>
            </p:cNvSpPr>
            <p:nvPr/>
          </p:nvSpPr>
          <p:spPr bwMode="auto">
            <a:xfrm flipH="1">
              <a:off x="3446" y="1985"/>
              <a:ext cx="191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96"/>
            <p:cNvSpPr>
              <a:spLocks noChangeShapeType="1"/>
            </p:cNvSpPr>
            <p:nvPr/>
          </p:nvSpPr>
          <p:spPr bwMode="auto">
            <a:xfrm>
              <a:off x="3637" y="1985"/>
              <a:ext cx="192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97"/>
          <p:cNvSpPr>
            <a:spLocks noChangeArrowheads="1"/>
          </p:cNvSpPr>
          <p:nvPr/>
        </p:nvSpPr>
        <p:spPr bwMode="auto">
          <a:xfrm>
            <a:off x="5614988" y="771525"/>
            <a:ext cx="23796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sp>
        <p:nvSpPr>
          <p:cNvPr id="6149" name="Rectangle 98"/>
          <p:cNvSpPr>
            <a:spLocks noChangeArrowheads="1"/>
          </p:cNvSpPr>
          <p:nvPr/>
        </p:nvSpPr>
        <p:spPr bwMode="auto">
          <a:xfrm>
            <a:off x="1117600" y="695325"/>
            <a:ext cx="1614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sp>
        <p:nvSpPr>
          <p:cNvPr id="6150" name="Rectangle 99"/>
          <p:cNvSpPr>
            <a:spLocks noChangeArrowheads="1"/>
          </p:cNvSpPr>
          <p:nvPr/>
        </p:nvSpPr>
        <p:spPr bwMode="auto">
          <a:xfrm>
            <a:off x="7138988" y="5345113"/>
            <a:ext cx="18303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grpSp>
        <p:nvGrpSpPr>
          <p:cNvPr id="6151" name="Group 100"/>
          <p:cNvGrpSpPr>
            <a:grpSpLocks/>
          </p:cNvGrpSpPr>
          <p:nvPr/>
        </p:nvGrpSpPr>
        <p:grpSpPr bwMode="auto">
          <a:xfrm>
            <a:off x="7358063" y="4659313"/>
            <a:ext cx="1333500" cy="1373187"/>
            <a:chOff x="4413" y="3027"/>
            <a:chExt cx="839" cy="865"/>
          </a:xfrm>
        </p:grpSpPr>
        <p:grpSp>
          <p:nvGrpSpPr>
            <p:cNvPr id="6204" name="Group 101"/>
            <p:cNvGrpSpPr>
              <a:grpSpLocks/>
            </p:cNvGrpSpPr>
            <p:nvPr/>
          </p:nvGrpSpPr>
          <p:grpSpPr bwMode="auto">
            <a:xfrm>
              <a:off x="4515" y="3027"/>
              <a:ext cx="240" cy="336"/>
              <a:chOff x="4515" y="3027"/>
              <a:chExt cx="240" cy="336"/>
            </a:xfrm>
          </p:grpSpPr>
          <p:sp>
            <p:nvSpPr>
              <p:cNvPr id="6208" name="Line 102"/>
              <p:cNvSpPr>
                <a:spLocks noChangeShapeType="1"/>
              </p:cNvSpPr>
              <p:nvPr/>
            </p:nvSpPr>
            <p:spPr bwMode="auto">
              <a:xfrm flipH="1" flipV="1">
                <a:off x="4549" y="3075"/>
                <a:ext cx="206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103"/>
              <p:cNvSpPr>
                <a:spLocks/>
              </p:cNvSpPr>
              <p:nvPr/>
            </p:nvSpPr>
            <p:spPr bwMode="auto">
              <a:xfrm>
                <a:off x="4515" y="3027"/>
                <a:ext cx="62" cy="68"/>
              </a:xfrm>
              <a:custGeom>
                <a:avLst/>
                <a:gdLst>
                  <a:gd name="T0" fmla="*/ 62 w 62"/>
                  <a:gd name="T1" fmla="*/ 32 h 68"/>
                  <a:gd name="T2" fmla="*/ 0 w 62"/>
                  <a:gd name="T3" fmla="*/ 0 h 68"/>
                  <a:gd name="T4" fmla="*/ 11 w 62"/>
                  <a:gd name="T5" fmla="*/ 68 h 68"/>
                  <a:gd name="T6" fmla="*/ 62 w 62"/>
                  <a:gd name="T7" fmla="*/ 32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8"/>
                  <a:gd name="T14" fmla="*/ 62 w 62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8">
                    <a:moveTo>
                      <a:pt x="62" y="32"/>
                    </a:moveTo>
                    <a:lnTo>
                      <a:pt x="0" y="0"/>
                    </a:lnTo>
                    <a:lnTo>
                      <a:pt x="11" y="68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5" name="Rectangle 104"/>
            <p:cNvSpPr>
              <a:spLocks noChangeArrowheads="1"/>
            </p:cNvSpPr>
            <p:nvPr/>
          </p:nvSpPr>
          <p:spPr bwMode="auto">
            <a:xfrm>
              <a:off x="4413" y="3429"/>
              <a:ext cx="6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663300"/>
                  </a:solidFill>
                  <a:latin typeface="Candara" pitchFamily="34" charset="0"/>
                </a:rPr>
                <a:t>Unaffected</a:t>
              </a:r>
              <a:endParaRPr lang="en-US" sz="2400">
                <a:solidFill>
                  <a:srgbClr val="663300"/>
                </a:solidFill>
                <a:latin typeface="Candara" pitchFamily="34" charset="0"/>
              </a:endParaRPr>
            </a:p>
          </p:txBody>
        </p:sp>
        <p:sp>
          <p:nvSpPr>
            <p:cNvPr id="6206" name="Rectangle 105"/>
            <p:cNvSpPr>
              <a:spLocks noChangeArrowheads="1"/>
            </p:cNvSpPr>
            <p:nvPr/>
          </p:nvSpPr>
          <p:spPr bwMode="auto">
            <a:xfrm>
              <a:off x="4413" y="3583"/>
              <a:ext cx="7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663300"/>
                  </a:solidFill>
                  <a:latin typeface="Candara" pitchFamily="34" charset="0"/>
                </a:rPr>
                <a:t>person whose</a:t>
              </a:r>
              <a:endParaRPr lang="en-US" sz="2400">
                <a:solidFill>
                  <a:srgbClr val="663300"/>
                </a:solidFill>
                <a:latin typeface="Candara" pitchFamily="34" charset="0"/>
              </a:endParaRPr>
            </a:p>
          </p:txBody>
        </p:sp>
        <p:sp>
          <p:nvSpPr>
            <p:cNvPr id="6207" name="Rectangle 106"/>
            <p:cNvSpPr>
              <a:spLocks noChangeArrowheads="1"/>
            </p:cNvSpPr>
            <p:nvPr/>
          </p:nvSpPr>
          <p:spPr bwMode="auto">
            <a:xfrm>
              <a:off x="4413" y="3737"/>
              <a:ext cx="8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663300"/>
                  </a:solidFill>
                  <a:latin typeface="Candara" pitchFamily="34" charset="0"/>
                </a:rPr>
                <a:t>sex is unknown</a:t>
              </a:r>
              <a:endParaRPr lang="en-US" sz="2400">
                <a:solidFill>
                  <a:srgbClr val="663300"/>
                </a:solidFill>
                <a:latin typeface="Candara" pitchFamily="34" charset="0"/>
              </a:endParaRPr>
            </a:p>
          </p:txBody>
        </p:sp>
      </p:grpSp>
      <p:sp>
        <p:nvSpPr>
          <p:cNvPr id="6152" name="Rectangle 107"/>
          <p:cNvSpPr>
            <a:spLocks noChangeArrowheads="1"/>
          </p:cNvSpPr>
          <p:nvPr/>
        </p:nvSpPr>
        <p:spPr bwMode="auto">
          <a:xfrm>
            <a:off x="4622800" y="4964113"/>
            <a:ext cx="24320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sp>
        <p:nvSpPr>
          <p:cNvPr id="6153" name="Rectangle 108"/>
          <p:cNvSpPr>
            <a:spLocks noChangeArrowheads="1"/>
          </p:cNvSpPr>
          <p:nvPr/>
        </p:nvSpPr>
        <p:spPr bwMode="auto">
          <a:xfrm>
            <a:off x="5229225" y="4959350"/>
            <a:ext cx="561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6600"/>
                </a:solidFill>
                <a:latin typeface="Candara" pitchFamily="34" charset="0"/>
              </a:rPr>
              <a:t>Twins:</a:t>
            </a:r>
            <a:endParaRPr lang="en-US" sz="2400">
              <a:solidFill>
                <a:srgbClr val="006600"/>
              </a:solidFill>
              <a:latin typeface="Candara" pitchFamily="34" charset="0"/>
            </a:endParaRPr>
          </a:p>
        </p:txBody>
      </p:sp>
      <p:grpSp>
        <p:nvGrpSpPr>
          <p:cNvPr id="6154" name="Group 109"/>
          <p:cNvGrpSpPr>
            <a:grpSpLocks/>
          </p:cNvGrpSpPr>
          <p:nvPr/>
        </p:nvGrpSpPr>
        <p:grpSpPr bwMode="auto">
          <a:xfrm>
            <a:off x="4714875" y="3287713"/>
            <a:ext cx="784225" cy="2205037"/>
            <a:chOff x="2748" y="2163"/>
            <a:chExt cx="494" cy="1389"/>
          </a:xfrm>
        </p:grpSpPr>
        <p:grpSp>
          <p:nvGrpSpPr>
            <p:cNvPr id="6200" name="Group 110"/>
            <p:cNvGrpSpPr>
              <a:grpSpLocks/>
            </p:cNvGrpSpPr>
            <p:nvPr/>
          </p:nvGrpSpPr>
          <p:grpSpPr bwMode="auto">
            <a:xfrm>
              <a:off x="2851" y="2163"/>
              <a:ext cx="64" cy="1008"/>
              <a:chOff x="2851" y="2163"/>
              <a:chExt cx="64" cy="1008"/>
            </a:xfrm>
          </p:grpSpPr>
          <p:sp>
            <p:nvSpPr>
              <p:cNvPr id="6202" name="Line 111"/>
              <p:cNvSpPr>
                <a:spLocks noChangeShapeType="1"/>
              </p:cNvSpPr>
              <p:nvPr/>
            </p:nvSpPr>
            <p:spPr bwMode="auto">
              <a:xfrm flipV="1">
                <a:off x="2883" y="2223"/>
                <a:ext cx="1" cy="9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112"/>
              <p:cNvSpPr>
                <a:spLocks/>
              </p:cNvSpPr>
              <p:nvPr/>
            </p:nvSpPr>
            <p:spPr bwMode="auto">
              <a:xfrm>
                <a:off x="2851" y="2163"/>
                <a:ext cx="64" cy="62"/>
              </a:xfrm>
              <a:custGeom>
                <a:avLst/>
                <a:gdLst>
                  <a:gd name="T0" fmla="*/ 64 w 64"/>
                  <a:gd name="T1" fmla="*/ 62 h 62"/>
                  <a:gd name="T2" fmla="*/ 32 w 64"/>
                  <a:gd name="T3" fmla="*/ 0 h 62"/>
                  <a:gd name="T4" fmla="*/ 0 w 64"/>
                  <a:gd name="T5" fmla="*/ 62 h 62"/>
                  <a:gd name="T6" fmla="*/ 64 w 64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2"/>
                  <a:gd name="T14" fmla="*/ 64 w 64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2">
                    <a:moveTo>
                      <a:pt x="64" y="62"/>
                    </a:moveTo>
                    <a:lnTo>
                      <a:pt x="32" y="0"/>
                    </a:lnTo>
                    <a:lnTo>
                      <a:pt x="0" y="62"/>
                    </a:lnTo>
                    <a:lnTo>
                      <a:pt x="64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1" name="Rectangle 113"/>
            <p:cNvSpPr>
              <a:spLocks noChangeArrowheads="1"/>
            </p:cNvSpPr>
            <p:nvPr/>
          </p:nvSpPr>
          <p:spPr bwMode="auto">
            <a:xfrm>
              <a:off x="2748" y="3397"/>
              <a:ext cx="4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6600"/>
                  </a:solidFill>
                  <a:latin typeface="Candara" pitchFamily="34" charset="0"/>
                </a:rPr>
                <a:t>identical;</a:t>
              </a:r>
              <a:endParaRPr lang="en-US" sz="2400">
                <a:solidFill>
                  <a:srgbClr val="006600"/>
                </a:solidFill>
                <a:latin typeface="Candara" pitchFamily="34" charset="0"/>
              </a:endParaRPr>
            </a:p>
          </p:txBody>
        </p:sp>
      </p:grpSp>
      <p:grpSp>
        <p:nvGrpSpPr>
          <p:cNvPr id="6155" name="Group 114"/>
          <p:cNvGrpSpPr>
            <a:grpSpLocks/>
          </p:cNvGrpSpPr>
          <p:nvPr/>
        </p:nvGrpSpPr>
        <p:grpSpPr bwMode="auto">
          <a:xfrm>
            <a:off x="5630863" y="3287713"/>
            <a:ext cx="1120775" cy="2205037"/>
            <a:chOff x="3325" y="2163"/>
            <a:chExt cx="705" cy="1389"/>
          </a:xfrm>
        </p:grpSpPr>
        <p:grpSp>
          <p:nvGrpSpPr>
            <p:cNvPr id="6196" name="Group 115"/>
            <p:cNvGrpSpPr>
              <a:grpSpLocks/>
            </p:cNvGrpSpPr>
            <p:nvPr/>
          </p:nvGrpSpPr>
          <p:grpSpPr bwMode="auto">
            <a:xfrm>
              <a:off x="3459" y="2163"/>
              <a:ext cx="211" cy="1008"/>
              <a:chOff x="3459" y="2163"/>
              <a:chExt cx="211" cy="1008"/>
            </a:xfrm>
          </p:grpSpPr>
          <p:sp>
            <p:nvSpPr>
              <p:cNvPr id="6198" name="Line 116"/>
              <p:cNvSpPr>
                <a:spLocks noChangeShapeType="1"/>
              </p:cNvSpPr>
              <p:nvPr/>
            </p:nvSpPr>
            <p:spPr bwMode="auto">
              <a:xfrm flipV="1">
                <a:off x="3459" y="2222"/>
                <a:ext cx="180" cy="94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117"/>
              <p:cNvSpPr>
                <a:spLocks/>
              </p:cNvSpPr>
              <p:nvPr/>
            </p:nvSpPr>
            <p:spPr bwMode="auto">
              <a:xfrm>
                <a:off x="3609" y="2163"/>
                <a:ext cx="61" cy="67"/>
              </a:xfrm>
              <a:custGeom>
                <a:avLst/>
                <a:gdLst>
                  <a:gd name="T0" fmla="*/ 61 w 61"/>
                  <a:gd name="T1" fmla="*/ 67 h 67"/>
                  <a:gd name="T2" fmla="*/ 42 w 61"/>
                  <a:gd name="T3" fmla="*/ 0 h 67"/>
                  <a:gd name="T4" fmla="*/ 0 w 61"/>
                  <a:gd name="T5" fmla="*/ 55 h 67"/>
                  <a:gd name="T6" fmla="*/ 61 w 61"/>
                  <a:gd name="T7" fmla="*/ 67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7"/>
                  <a:gd name="T14" fmla="*/ 61 w 61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7">
                    <a:moveTo>
                      <a:pt x="61" y="67"/>
                    </a:moveTo>
                    <a:lnTo>
                      <a:pt x="42" y="0"/>
                    </a:lnTo>
                    <a:lnTo>
                      <a:pt x="0" y="55"/>
                    </a:lnTo>
                    <a:lnTo>
                      <a:pt x="6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7" name="Rectangle 118"/>
            <p:cNvSpPr>
              <a:spLocks noChangeArrowheads="1"/>
            </p:cNvSpPr>
            <p:nvPr/>
          </p:nvSpPr>
          <p:spPr bwMode="auto">
            <a:xfrm>
              <a:off x="3325" y="3397"/>
              <a:ext cx="7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6600"/>
                  </a:solidFill>
                  <a:latin typeface="Candara" pitchFamily="34" charset="0"/>
                </a:rPr>
                <a:t>non-identical</a:t>
              </a:r>
              <a:endParaRPr lang="en-US" sz="2400">
                <a:solidFill>
                  <a:srgbClr val="006600"/>
                </a:solidFill>
                <a:latin typeface="Candara" pitchFamily="34" charset="0"/>
              </a:endParaRPr>
            </a:p>
          </p:txBody>
        </p:sp>
      </p:grpSp>
      <p:grpSp>
        <p:nvGrpSpPr>
          <p:cNvPr id="6156" name="Group 120"/>
          <p:cNvGrpSpPr>
            <a:grpSpLocks/>
          </p:cNvGrpSpPr>
          <p:nvPr/>
        </p:nvGrpSpPr>
        <p:grpSpPr bwMode="auto">
          <a:xfrm>
            <a:off x="676275" y="3706813"/>
            <a:ext cx="1425575" cy="977900"/>
            <a:chOff x="204" y="2427"/>
            <a:chExt cx="898" cy="616"/>
          </a:xfrm>
        </p:grpSpPr>
        <p:sp>
          <p:nvSpPr>
            <p:cNvPr id="6191" name="Rectangle 121"/>
            <p:cNvSpPr>
              <a:spLocks noChangeArrowheads="1"/>
            </p:cNvSpPr>
            <p:nvPr/>
          </p:nvSpPr>
          <p:spPr bwMode="auto">
            <a:xfrm>
              <a:off x="204" y="2735"/>
              <a:ext cx="8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Candara" pitchFamily="34" charset="0"/>
                </a:rPr>
                <a:t>consanguineous</a:t>
              </a:r>
              <a:endParaRPr lang="en-US" sz="2400">
                <a:solidFill>
                  <a:schemeClr val="accent2"/>
                </a:solidFill>
                <a:latin typeface="Candara" pitchFamily="34" charset="0"/>
              </a:endParaRPr>
            </a:p>
          </p:txBody>
        </p:sp>
        <p:grpSp>
          <p:nvGrpSpPr>
            <p:cNvPr id="6192" name="Group 122"/>
            <p:cNvGrpSpPr>
              <a:grpSpLocks/>
            </p:cNvGrpSpPr>
            <p:nvPr/>
          </p:nvGrpSpPr>
          <p:grpSpPr bwMode="auto">
            <a:xfrm>
              <a:off x="204" y="2427"/>
              <a:ext cx="897" cy="616"/>
              <a:chOff x="204" y="2427"/>
              <a:chExt cx="897" cy="616"/>
            </a:xfrm>
          </p:grpSpPr>
          <p:sp>
            <p:nvSpPr>
              <p:cNvPr id="6193" name="Rectangle 126"/>
              <p:cNvSpPr>
                <a:spLocks noChangeArrowheads="1"/>
              </p:cNvSpPr>
              <p:nvPr/>
            </p:nvSpPr>
            <p:spPr bwMode="auto">
              <a:xfrm>
                <a:off x="204" y="2427"/>
                <a:ext cx="89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accent2"/>
                    </a:solidFill>
                    <a:latin typeface="Candara" pitchFamily="34" charset="0"/>
                  </a:rPr>
                  <a:t>Double line joins</a:t>
                </a:r>
                <a:endParaRPr lang="en-US" sz="2400">
                  <a:solidFill>
                    <a:schemeClr val="accent2"/>
                  </a:solidFill>
                  <a:latin typeface="Candara" pitchFamily="34" charset="0"/>
                </a:endParaRPr>
              </a:p>
            </p:txBody>
          </p:sp>
          <p:sp>
            <p:nvSpPr>
              <p:cNvPr id="6194" name="Rectangle 127"/>
              <p:cNvSpPr>
                <a:spLocks noChangeArrowheads="1"/>
              </p:cNvSpPr>
              <p:nvPr/>
            </p:nvSpPr>
            <p:spPr bwMode="auto">
              <a:xfrm>
                <a:off x="204" y="2581"/>
                <a:ext cx="46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accent2"/>
                    </a:solidFill>
                    <a:latin typeface="Candara" pitchFamily="34" charset="0"/>
                  </a:rPr>
                  <a:t>union of</a:t>
                </a:r>
                <a:endParaRPr lang="en-US" sz="2400">
                  <a:solidFill>
                    <a:schemeClr val="accent2"/>
                  </a:solidFill>
                  <a:latin typeface="Candara" pitchFamily="34" charset="0"/>
                </a:endParaRPr>
              </a:p>
            </p:txBody>
          </p:sp>
          <p:sp>
            <p:nvSpPr>
              <p:cNvPr id="6195" name="Rectangle 128"/>
              <p:cNvSpPr>
                <a:spLocks noChangeArrowheads="1"/>
              </p:cNvSpPr>
              <p:nvPr/>
            </p:nvSpPr>
            <p:spPr bwMode="auto">
              <a:xfrm>
                <a:off x="204" y="2889"/>
                <a:ext cx="3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accent2"/>
                    </a:solidFill>
                    <a:latin typeface="Candara" pitchFamily="34" charset="0"/>
                  </a:rPr>
                  <a:t>couple</a:t>
                </a:r>
                <a:endParaRPr lang="en-US" sz="2400">
                  <a:solidFill>
                    <a:schemeClr val="accent2"/>
                  </a:solidFill>
                  <a:latin typeface="Candara" pitchFamily="34" charset="0"/>
                </a:endParaRPr>
              </a:p>
            </p:txBody>
          </p:sp>
        </p:grpSp>
      </p:grpSp>
      <p:sp>
        <p:nvSpPr>
          <p:cNvPr id="6157" name="Rectangle 129"/>
          <p:cNvSpPr>
            <a:spLocks noChangeArrowheads="1"/>
          </p:cNvSpPr>
          <p:nvPr/>
        </p:nvSpPr>
        <p:spPr bwMode="auto">
          <a:xfrm>
            <a:off x="355600" y="5497513"/>
            <a:ext cx="16017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grpSp>
        <p:nvGrpSpPr>
          <p:cNvPr id="6158" name="Group 130"/>
          <p:cNvGrpSpPr>
            <a:grpSpLocks/>
          </p:cNvGrpSpPr>
          <p:nvPr/>
        </p:nvGrpSpPr>
        <p:grpSpPr bwMode="auto">
          <a:xfrm>
            <a:off x="447675" y="4583113"/>
            <a:ext cx="2193925" cy="1687512"/>
            <a:chOff x="60" y="2979"/>
            <a:chExt cx="1382" cy="1063"/>
          </a:xfrm>
        </p:grpSpPr>
        <p:grpSp>
          <p:nvGrpSpPr>
            <p:cNvPr id="6185" name="Group 131"/>
            <p:cNvGrpSpPr>
              <a:grpSpLocks/>
            </p:cNvGrpSpPr>
            <p:nvPr/>
          </p:nvGrpSpPr>
          <p:grpSpPr bwMode="auto">
            <a:xfrm>
              <a:off x="866" y="2979"/>
              <a:ext cx="576" cy="624"/>
              <a:chOff x="866" y="2979"/>
              <a:chExt cx="576" cy="624"/>
            </a:xfrm>
          </p:grpSpPr>
          <p:sp>
            <p:nvSpPr>
              <p:cNvPr id="6189" name="Line 132"/>
              <p:cNvSpPr>
                <a:spLocks noChangeShapeType="1"/>
              </p:cNvSpPr>
              <p:nvPr/>
            </p:nvSpPr>
            <p:spPr bwMode="auto">
              <a:xfrm flipV="1">
                <a:off x="866" y="3023"/>
                <a:ext cx="536" cy="5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33"/>
              <p:cNvSpPr>
                <a:spLocks/>
              </p:cNvSpPr>
              <p:nvPr/>
            </p:nvSpPr>
            <p:spPr bwMode="auto">
              <a:xfrm>
                <a:off x="1377" y="2979"/>
                <a:ext cx="65" cy="67"/>
              </a:xfrm>
              <a:custGeom>
                <a:avLst/>
                <a:gdLst>
                  <a:gd name="T0" fmla="*/ 47 w 65"/>
                  <a:gd name="T1" fmla="*/ 67 h 67"/>
                  <a:gd name="T2" fmla="*/ 65 w 65"/>
                  <a:gd name="T3" fmla="*/ 0 h 67"/>
                  <a:gd name="T4" fmla="*/ 0 w 65"/>
                  <a:gd name="T5" fmla="*/ 25 h 67"/>
                  <a:gd name="T6" fmla="*/ 47 w 65"/>
                  <a:gd name="T7" fmla="*/ 67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67"/>
                  <a:gd name="T14" fmla="*/ 65 w 65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67">
                    <a:moveTo>
                      <a:pt x="47" y="67"/>
                    </a:moveTo>
                    <a:lnTo>
                      <a:pt x="65" y="0"/>
                    </a:lnTo>
                    <a:lnTo>
                      <a:pt x="0" y="25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6" name="Rectangle 134"/>
            <p:cNvSpPr>
              <a:spLocks noChangeArrowheads="1"/>
            </p:cNvSpPr>
            <p:nvPr/>
          </p:nvSpPr>
          <p:spPr bwMode="auto">
            <a:xfrm>
              <a:off x="60" y="3579"/>
              <a:ext cx="7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990000"/>
                  </a:solidFill>
                  <a:latin typeface="Candara" pitchFamily="34" charset="0"/>
                </a:rPr>
                <a:t>Stillborn baby</a:t>
              </a:r>
              <a:endParaRPr lang="en-US" sz="2400">
                <a:solidFill>
                  <a:srgbClr val="990000"/>
                </a:solidFill>
                <a:latin typeface="Candara" pitchFamily="34" charset="0"/>
              </a:endParaRPr>
            </a:p>
          </p:txBody>
        </p:sp>
        <p:sp>
          <p:nvSpPr>
            <p:cNvPr id="6187" name="Rectangle 135"/>
            <p:cNvSpPr>
              <a:spLocks noChangeArrowheads="1"/>
            </p:cNvSpPr>
            <p:nvPr/>
          </p:nvSpPr>
          <p:spPr bwMode="auto">
            <a:xfrm>
              <a:off x="60" y="3733"/>
              <a:ext cx="6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990000"/>
                  </a:solidFill>
                  <a:latin typeface="Candara" pitchFamily="34" charset="0"/>
                </a:rPr>
                <a:t>of unknown</a:t>
              </a:r>
              <a:endParaRPr lang="en-US" sz="2400">
                <a:solidFill>
                  <a:srgbClr val="990000"/>
                </a:solidFill>
                <a:latin typeface="Candara" pitchFamily="34" charset="0"/>
              </a:endParaRPr>
            </a:p>
          </p:txBody>
        </p:sp>
        <p:sp>
          <p:nvSpPr>
            <p:cNvPr id="6188" name="Rectangle 136"/>
            <p:cNvSpPr>
              <a:spLocks noChangeArrowheads="1"/>
            </p:cNvSpPr>
            <p:nvPr/>
          </p:nvSpPr>
          <p:spPr bwMode="auto">
            <a:xfrm>
              <a:off x="60" y="3887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990000"/>
                  </a:solidFill>
                  <a:latin typeface="Candara" pitchFamily="34" charset="0"/>
                </a:rPr>
                <a:t>sex</a:t>
              </a:r>
              <a:endParaRPr lang="en-US" sz="2400">
                <a:solidFill>
                  <a:srgbClr val="990000"/>
                </a:solidFill>
                <a:latin typeface="Candara" pitchFamily="34" charset="0"/>
              </a:endParaRPr>
            </a:p>
          </p:txBody>
        </p:sp>
      </p:grpSp>
      <p:sp>
        <p:nvSpPr>
          <p:cNvPr id="6159" name="Rectangle 137"/>
          <p:cNvSpPr>
            <a:spLocks noChangeArrowheads="1"/>
          </p:cNvSpPr>
          <p:nvPr/>
        </p:nvSpPr>
        <p:spPr bwMode="auto">
          <a:xfrm>
            <a:off x="2336800" y="5497513"/>
            <a:ext cx="15255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grpSp>
        <p:nvGrpSpPr>
          <p:cNvPr id="6160" name="Group 138"/>
          <p:cNvGrpSpPr>
            <a:grpSpLocks/>
          </p:cNvGrpSpPr>
          <p:nvPr/>
        </p:nvGrpSpPr>
        <p:grpSpPr bwMode="auto">
          <a:xfrm>
            <a:off x="2428875" y="4430713"/>
            <a:ext cx="1185863" cy="1595437"/>
            <a:chOff x="1308" y="2883"/>
            <a:chExt cx="747" cy="1005"/>
          </a:xfrm>
        </p:grpSpPr>
        <p:grpSp>
          <p:nvGrpSpPr>
            <p:cNvPr id="6180" name="Group 139"/>
            <p:cNvGrpSpPr>
              <a:grpSpLocks/>
            </p:cNvGrpSpPr>
            <p:nvPr/>
          </p:nvGrpSpPr>
          <p:grpSpPr bwMode="auto">
            <a:xfrm>
              <a:off x="1891" y="2883"/>
              <a:ext cx="63" cy="576"/>
              <a:chOff x="1891" y="2883"/>
              <a:chExt cx="63" cy="576"/>
            </a:xfrm>
          </p:grpSpPr>
          <p:sp>
            <p:nvSpPr>
              <p:cNvPr id="6183" name="Line 140"/>
              <p:cNvSpPr>
                <a:spLocks noChangeShapeType="1"/>
              </p:cNvSpPr>
              <p:nvPr/>
            </p:nvSpPr>
            <p:spPr bwMode="auto">
              <a:xfrm flipV="1">
                <a:off x="1922" y="2943"/>
                <a:ext cx="1" cy="5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41"/>
              <p:cNvSpPr>
                <a:spLocks/>
              </p:cNvSpPr>
              <p:nvPr/>
            </p:nvSpPr>
            <p:spPr bwMode="auto">
              <a:xfrm>
                <a:off x="1891" y="2883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31 w 63"/>
                  <a:gd name="T3" fmla="*/ 0 h 62"/>
                  <a:gd name="T4" fmla="*/ 0 w 63"/>
                  <a:gd name="T5" fmla="*/ 62 h 62"/>
                  <a:gd name="T6" fmla="*/ 63 w 63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63" y="62"/>
                    </a:moveTo>
                    <a:lnTo>
                      <a:pt x="31" y="0"/>
                    </a:lnTo>
                    <a:lnTo>
                      <a:pt x="0" y="62"/>
                    </a:lnTo>
                    <a:lnTo>
                      <a:pt x="6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1" name="Rectangle 142"/>
            <p:cNvSpPr>
              <a:spLocks noChangeArrowheads="1"/>
            </p:cNvSpPr>
            <p:nvPr/>
          </p:nvSpPr>
          <p:spPr bwMode="auto">
            <a:xfrm>
              <a:off x="1308" y="3579"/>
              <a:ext cx="7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990000"/>
                  </a:solidFill>
                  <a:latin typeface="Candara" pitchFamily="34" charset="0"/>
                </a:rPr>
                <a:t>Spontaneous</a:t>
              </a:r>
              <a:endParaRPr lang="en-US" sz="2400">
                <a:solidFill>
                  <a:srgbClr val="990000"/>
                </a:solidFill>
                <a:latin typeface="Candara" pitchFamily="34" charset="0"/>
              </a:endParaRPr>
            </a:p>
          </p:txBody>
        </p:sp>
        <p:sp>
          <p:nvSpPr>
            <p:cNvPr id="6182" name="Rectangle 143"/>
            <p:cNvSpPr>
              <a:spLocks noChangeArrowheads="1"/>
            </p:cNvSpPr>
            <p:nvPr/>
          </p:nvSpPr>
          <p:spPr bwMode="auto">
            <a:xfrm>
              <a:off x="1308" y="3733"/>
              <a:ext cx="4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990000"/>
                  </a:solidFill>
                  <a:latin typeface="Candara" pitchFamily="34" charset="0"/>
                </a:rPr>
                <a:t>abortion</a:t>
              </a:r>
              <a:endParaRPr lang="en-US" sz="2400">
                <a:solidFill>
                  <a:srgbClr val="990000"/>
                </a:solidFill>
                <a:latin typeface="Candara" pitchFamily="34" charset="0"/>
              </a:endParaRPr>
            </a:p>
          </p:txBody>
        </p:sp>
      </p:grpSp>
      <p:sp>
        <p:nvSpPr>
          <p:cNvPr id="6161" name="Rectangle 144"/>
          <p:cNvSpPr>
            <a:spLocks noChangeArrowheads="1"/>
          </p:cNvSpPr>
          <p:nvPr/>
        </p:nvSpPr>
        <p:spPr bwMode="auto">
          <a:xfrm>
            <a:off x="3860800" y="5497513"/>
            <a:ext cx="13747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grpSp>
        <p:nvGrpSpPr>
          <p:cNvPr id="6162" name="Group 145"/>
          <p:cNvGrpSpPr>
            <a:grpSpLocks/>
          </p:cNvGrpSpPr>
          <p:nvPr/>
        </p:nvGrpSpPr>
        <p:grpSpPr bwMode="auto">
          <a:xfrm>
            <a:off x="3952875" y="4430713"/>
            <a:ext cx="1062038" cy="1595437"/>
            <a:chOff x="2268" y="2883"/>
            <a:chExt cx="670" cy="1005"/>
          </a:xfrm>
        </p:grpSpPr>
        <p:grpSp>
          <p:nvGrpSpPr>
            <p:cNvPr id="6175" name="Group 146"/>
            <p:cNvGrpSpPr>
              <a:grpSpLocks/>
            </p:cNvGrpSpPr>
            <p:nvPr/>
          </p:nvGrpSpPr>
          <p:grpSpPr bwMode="auto">
            <a:xfrm>
              <a:off x="2332" y="2883"/>
              <a:ext cx="118" cy="672"/>
              <a:chOff x="2332" y="2883"/>
              <a:chExt cx="118" cy="672"/>
            </a:xfrm>
          </p:grpSpPr>
          <p:sp>
            <p:nvSpPr>
              <p:cNvPr id="6178" name="Line 147"/>
              <p:cNvSpPr>
                <a:spLocks noChangeShapeType="1"/>
              </p:cNvSpPr>
              <p:nvPr/>
            </p:nvSpPr>
            <p:spPr bwMode="auto">
              <a:xfrm flipH="1" flipV="1">
                <a:off x="2363" y="2942"/>
                <a:ext cx="87" cy="6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48"/>
              <p:cNvSpPr>
                <a:spLocks/>
              </p:cNvSpPr>
              <p:nvPr/>
            </p:nvSpPr>
            <p:spPr bwMode="auto">
              <a:xfrm>
                <a:off x="2332" y="2883"/>
                <a:ext cx="63" cy="66"/>
              </a:xfrm>
              <a:custGeom>
                <a:avLst/>
                <a:gdLst>
                  <a:gd name="T0" fmla="*/ 63 w 63"/>
                  <a:gd name="T1" fmla="*/ 57 h 66"/>
                  <a:gd name="T2" fmla="*/ 22 w 63"/>
                  <a:gd name="T3" fmla="*/ 0 h 66"/>
                  <a:gd name="T4" fmla="*/ 0 w 63"/>
                  <a:gd name="T5" fmla="*/ 66 h 66"/>
                  <a:gd name="T6" fmla="*/ 63 w 63"/>
                  <a:gd name="T7" fmla="*/ 57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6"/>
                  <a:gd name="T14" fmla="*/ 63 w 6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6">
                    <a:moveTo>
                      <a:pt x="63" y="57"/>
                    </a:moveTo>
                    <a:lnTo>
                      <a:pt x="22" y="0"/>
                    </a:lnTo>
                    <a:lnTo>
                      <a:pt x="0" y="66"/>
                    </a:lnTo>
                    <a:lnTo>
                      <a:pt x="63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Rectangle 149"/>
            <p:cNvSpPr>
              <a:spLocks noChangeArrowheads="1"/>
            </p:cNvSpPr>
            <p:nvPr/>
          </p:nvSpPr>
          <p:spPr bwMode="auto">
            <a:xfrm>
              <a:off x="2268" y="3579"/>
              <a:ext cx="6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990000"/>
                  </a:solidFill>
                  <a:latin typeface="Candara" pitchFamily="34" charset="0"/>
                </a:rPr>
                <a:t>Therapeutic</a:t>
              </a:r>
              <a:endParaRPr lang="en-US" sz="2400">
                <a:solidFill>
                  <a:srgbClr val="990000"/>
                </a:solidFill>
                <a:latin typeface="Candara" pitchFamily="34" charset="0"/>
              </a:endParaRPr>
            </a:p>
          </p:txBody>
        </p:sp>
        <p:sp>
          <p:nvSpPr>
            <p:cNvPr id="6177" name="Rectangle 150"/>
            <p:cNvSpPr>
              <a:spLocks noChangeArrowheads="1"/>
            </p:cNvSpPr>
            <p:nvPr/>
          </p:nvSpPr>
          <p:spPr bwMode="auto">
            <a:xfrm>
              <a:off x="2268" y="3733"/>
              <a:ext cx="4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990000"/>
                  </a:solidFill>
                  <a:latin typeface="Candara" pitchFamily="34" charset="0"/>
                </a:rPr>
                <a:t>abortion</a:t>
              </a:r>
              <a:endParaRPr lang="en-US" sz="2400">
                <a:solidFill>
                  <a:srgbClr val="990000"/>
                </a:solidFill>
                <a:latin typeface="Candara" pitchFamily="34" charset="0"/>
              </a:endParaRPr>
            </a:p>
          </p:txBody>
        </p:sp>
      </p:grpSp>
      <p:sp>
        <p:nvSpPr>
          <p:cNvPr id="6163" name="Rectangle 151"/>
          <p:cNvSpPr>
            <a:spLocks noChangeArrowheads="1"/>
          </p:cNvSpPr>
          <p:nvPr/>
        </p:nvSpPr>
        <p:spPr bwMode="auto">
          <a:xfrm>
            <a:off x="6681788" y="1609725"/>
            <a:ext cx="1801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ndara" pitchFamily="34" charset="0"/>
            </a:endParaRPr>
          </a:p>
        </p:txBody>
      </p:sp>
      <p:grpSp>
        <p:nvGrpSpPr>
          <p:cNvPr id="6164" name="Group 152"/>
          <p:cNvGrpSpPr>
            <a:grpSpLocks/>
          </p:cNvGrpSpPr>
          <p:nvPr/>
        </p:nvGrpSpPr>
        <p:grpSpPr bwMode="auto">
          <a:xfrm>
            <a:off x="1114425" y="692150"/>
            <a:ext cx="2438400" cy="533400"/>
            <a:chOff x="480" y="528"/>
            <a:chExt cx="1536" cy="336"/>
          </a:xfrm>
        </p:grpSpPr>
        <p:sp>
          <p:nvSpPr>
            <p:cNvPr id="6173" name="Line 153"/>
            <p:cNvSpPr>
              <a:spLocks noChangeShapeType="1"/>
            </p:cNvSpPr>
            <p:nvPr/>
          </p:nvSpPr>
          <p:spPr bwMode="auto">
            <a:xfrm>
              <a:off x="1353" y="677"/>
              <a:ext cx="663" cy="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154"/>
            <p:cNvSpPr>
              <a:spLocks noChangeArrowheads="1"/>
            </p:cNvSpPr>
            <p:nvPr/>
          </p:nvSpPr>
          <p:spPr bwMode="auto">
            <a:xfrm>
              <a:off x="480" y="528"/>
              <a:ext cx="9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latin typeface="Candara" pitchFamily="34" charset="0"/>
                </a:rPr>
                <a:t>Affected male </a:t>
              </a:r>
            </a:p>
          </p:txBody>
        </p:sp>
      </p:grpSp>
      <p:grpSp>
        <p:nvGrpSpPr>
          <p:cNvPr id="6165" name="Group 155"/>
          <p:cNvGrpSpPr>
            <a:grpSpLocks/>
          </p:cNvGrpSpPr>
          <p:nvPr/>
        </p:nvGrpSpPr>
        <p:grpSpPr bwMode="auto">
          <a:xfrm>
            <a:off x="4695825" y="692150"/>
            <a:ext cx="3063875" cy="581025"/>
            <a:chOff x="2880" y="576"/>
            <a:chExt cx="1930" cy="366"/>
          </a:xfrm>
        </p:grpSpPr>
        <p:sp>
          <p:nvSpPr>
            <p:cNvPr id="6171" name="Line 156"/>
            <p:cNvSpPr>
              <a:spLocks noChangeShapeType="1"/>
            </p:cNvSpPr>
            <p:nvPr/>
          </p:nvSpPr>
          <p:spPr bwMode="auto">
            <a:xfrm flipH="1">
              <a:off x="2880" y="720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Text Box 157"/>
            <p:cNvSpPr txBox="1">
              <a:spLocks noChangeArrowheads="1"/>
            </p:cNvSpPr>
            <p:nvPr/>
          </p:nvSpPr>
          <p:spPr bwMode="auto">
            <a:xfrm>
              <a:off x="3312" y="576"/>
              <a:ext cx="149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Candara" pitchFamily="34" charset="0"/>
                </a:rPr>
                <a:t>Unaffected female who has died</a:t>
              </a:r>
              <a:endParaRPr lang="en-GB" sz="2400">
                <a:latin typeface="Candara" pitchFamily="34" charset="0"/>
              </a:endParaRPr>
            </a:p>
          </p:txBody>
        </p:sp>
      </p:grpSp>
      <p:grpSp>
        <p:nvGrpSpPr>
          <p:cNvPr id="6166" name="Group 158"/>
          <p:cNvGrpSpPr>
            <a:grpSpLocks/>
          </p:cNvGrpSpPr>
          <p:nvPr/>
        </p:nvGrpSpPr>
        <p:grpSpPr bwMode="auto">
          <a:xfrm>
            <a:off x="6296025" y="1428750"/>
            <a:ext cx="2081213" cy="635000"/>
            <a:chOff x="3744" y="992"/>
            <a:chExt cx="1310" cy="400"/>
          </a:xfrm>
        </p:grpSpPr>
        <p:sp>
          <p:nvSpPr>
            <p:cNvPr id="6169" name="Rectangle 159"/>
            <p:cNvSpPr>
              <a:spLocks noChangeArrowheads="1"/>
            </p:cNvSpPr>
            <p:nvPr/>
          </p:nvSpPr>
          <p:spPr bwMode="auto">
            <a:xfrm>
              <a:off x="4008" y="992"/>
              <a:ext cx="10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latin typeface="Candara" pitchFamily="34" charset="0"/>
                </a:rPr>
                <a:t>Affected female </a:t>
              </a:r>
            </a:p>
          </p:txBody>
        </p:sp>
        <p:sp>
          <p:nvSpPr>
            <p:cNvPr id="6170" name="Line 160"/>
            <p:cNvSpPr>
              <a:spLocks noChangeShapeType="1"/>
            </p:cNvSpPr>
            <p:nvPr/>
          </p:nvSpPr>
          <p:spPr bwMode="auto">
            <a:xfrm flipH="1">
              <a:off x="3744" y="1152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7" name="Line 161"/>
          <p:cNvSpPr>
            <a:spLocks noChangeShapeType="1"/>
          </p:cNvSpPr>
          <p:nvPr/>
        </p:nvSpPr>
        <p:spPr bwMode="auto">
          <a:xfrm flipV="1">
            <a:off x="2638425" y="4189413"/>
            <a:ext cx="295275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153"/>
          <p:cNvSpPr>
            <a:spLocks noChangeShapeType="1"/>
          </p:cNvSpPr>
          <p:nvPr/>
        </p:nvSpPr>
        <p:spPr bwMode="auto">
          <a:xfrm flipV="1">
            <a:off x="2000250" y="3429000"/>
            <a:ext cx="928688" cy="71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5750" y="782638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Drawing a family pedigree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928688" y="1643063"/>
            <a:ext cx="80010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555625" indent="-555625">
              <a:lnSpc>
                <a:spcPct val="111000"/>
              </a:lnSpc>
              <a:buFontTx/>
              <a:buChar char="•"/>
              <a:tabLst>
                <a:tab pos="349250" algn="r"/>
              </a:tabLst>
            </a:pPr>
            <a:r>
              <a:rPr lang="en-GB" sz="2000">
                <a:latin typeface="Candara" pitchFamily="34" charset="0"/>
              </a:rPr>
              <a:t>Ask about consanguinity:-</a:t>
            </a:r>
            <a:br>
              <a:rPr lang="en-GB" sz="2000">
                <a:latin typeface="Candara" pitchFamily="34" charset="0"/>
              </a:rPr>
            </a:br>
            <a:r>
              <a:rPr lang="en-GB" sz="2000">
                <a:latin typeface="Candara" pitchFamily="34" charset="0"/>
              </a:rPr>
              <a:t>“Are you and your partner related?”</a:t>
            </a:r>
            <a:br>
              <a:rPr lang="en-GB" sz="2000">
                <a:latin typeface="Candara" pitchFamily="34" charset="0"/>
              </a:rPr>
            </a:br>
            <a:r>
              <a:rPr lang="en-GB" sz="2000">
                <a:latin typeface="Candara" pitchFamily="34" charset="0"/>
              </a:rPr>
              <a:t>“Are there any surnames in common?”</a:t>
            </a:r>
          </a:p>
          <a:p>
            <a:pPr marL="555625" indent="-555625">
              <a:lnSpc>
                <a:spcPct val="111000"/>
              </a:lnSpc>
              <a:spcBef>
                <a:spcPct val="61000"/>
              </a:spcBef>
              <a:buFontTx/>
              <a:buChar char="•"/>
              <a:tabLst>
                <a:tab pos="349250" algn="r"/>
              </a:tabLst>
            </a:pPr>
            <a:r>
              <a:rPr lang="en-GB" sz="2000">
                <a:latin typeface="Candara" pitchFamily="34" charset="0"/>
              </a:rPr>
              <a:t>Date and sign the pedigree.</a:t>
            </a:r>
          </a:p>
          <a:p>
            <a:pPr marL="555625" indent="-555625">
              <a:lnSpc>
                <a:spcPct val="111000"/>
              </a:lnSpc>
              <a:spcBef>
                <a:spcPct val="122000"/>
              </a:spcBef>
              <a:buFontTx/>
              <a:buChar char="•"/>
              <a:tabLst>
                <a:tab pos="349250" algn="r"/>
              </a:tabLst>
            </a:pPr>
            <a:r>
              <a:rPr lang="en-GB" sz="2000">
                <a:latin typeface="Candara" pitchFamily="34" charset="0"/>
              </a:rPr>
              <a:t>For a known diagnosis (e.g. autosomal recessive)</a:t>
            </a:r>
            <a:br>
              <a:rPr lang="en-GB" sz="2000">
                <a:latin typeface="Candara" pitchFamily="34" charset="0"/>
              </a:rPr>
            </a:br>
            <a:r>
              <a:rPr lang="en-GB" sz="2000">
                <a:latin typeface="Candara" pitchFamily="34" charset="0"/>
              </a:rPr>
              <a:t>it may not be necessary to collect as much detail.</a:t>
            </a:r>
          </a:p>
          <a:p>
            <a:pPr marL="555625" indent="-555625">
              <a:lnSpc>
                <a:spcPct val="111000"/>
              </a:lnSpc>
              <a:spcBef>
                <a:spcPct val="61000"/>
              </a:spcBef>
              <a:buFontTx/>
              <a:buChar char="•"/>
              <a:tabLst>
                <a:tab pos="349250" algn="r"/>
              </a:tabLst>
            </a:pPr>
            <a:r>
              <a:rPr lang="en-GB" sz="2000">
                <a:latin typeface="Candara" pitchFamily="34" charset="0"/>
              </a:rPr>
              <a:t>Record at least basic information on both</a:t>
            </a:r>
            <a:br>
              <a:rPr lang="en-GB" sz="2000">
                <a:latin typeface="Candara" pitchFamily="34" charset="0"/>
              </a:rPr>
            </a:br>
            <a:r>
              <a:rPr lang="en-GB" sz="2000">
                <a:latin typeface="Candara" pitchFamily="34" charset="0"/>
              </a:rPr>
              <a:t>sides of the family even if a disorder is</a:t>
            </a:r>
            <a:br>
              <a:rPr lang="en-GB" sz="2000">
                <a:latin typeface="Candara" pitchFamily="34" charset="0"/>
              </a:rPr>
            </a:br>
            <a:r>
              <a:rPr lang="en-GB" sz="2000">
                <a:latin typeface="Candara" pitchFamily="34" charset="0"/>
              </a:rPr>
              <a:t>segregating on only one side.</a:t>
            </a:r>
            <a:endParaRPr lang="en-GB" sz="28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93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history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828800"/>
          <a:ext cx="7162800" cy="4449762"/>
        </p:xfrm>
        <a:graphic>
          <a:graphicData uri="http://schemas.openxmlformats.org/drawingml/2006/table">
            <a:tbl>
              <a:tblPr/>
              <a:tblGrid>
                <a:gridCol w="3733800"/>
                <a:gridCol w="3429000"/>
              </a:tblGrid>
              <a:tr h="53471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>
                          <a:effectLst/>
                        </a:rPr>
                        <a:t>Degree of relative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>
                          <a:effectLst/>
                        </a:rPr>
                        <a:t>Relative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B"/>
                    </a:solidFill>
                  </a:tcPr>
                </a:tc>
              </a:tr>
              <a:tr h="670142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First-degree relative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Mother, father, daughter, son, sister, brother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1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Second-degree relative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Grandparents, grandchildren, aunt, uncle, niece, nephew, half-sister, half-brother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B"/>
                    </a:solidFill>
                  </a:tcPr>
                </a:tc>
              </a:tr>
              <a:tr h="1939886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Third-degree relative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effectLst/>
                        </a:rPr>
                        <a:t>Great-grandparents, great-grandchildren, great-aunt, great-uncle, first-cousin, grand-nephew, grand-niece</a:t>
                      </a:r>
                    </a:p>
                  </a:txBody>
                  <a:tcPr marL="18250" marR="18250" marT="18250" marB="18250">
                    <a:lnL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F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-4744921" y="-92413"/>
            <a:ext cx="194798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374248"/>
                </a:solidFill>
                <a:effectLst/>
                <a:latin typeface="Lato"/>
              </a:rPr>
              <a:t>Table 1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74248"/>
                </a:solidFill>
                <a:effectLst/>
                <a:latin typeface="Lato"/>
              </a:rPr>
              <a:t> </a:t>
            </a: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374248"/>
                </a:solidFill>
                <a:effectLst/>
                <a:latin typeface="Lato"/>
              </a:rPr>
              <a:t>. 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74248"/>
                </a:solidFill>
                <a:effectLst/>
                <a:latin typeface="Lato"/>
              </a:rPr>
              <a:t>Family history.</a:t>
            </a:r>
            <a:endParaRPr kumimoji="0" lang="en-US" altLang="en-US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Autosomal dominant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Familial </a:t>
            </a:r>
            <a:r>
              <a:rPr lang="en-GB" dirty="0" err="1" smtClean="0"/>
              <a:t>Hypercholesterolaemia</a:t>
            </a:r>
            <a:endParaRPr lang="en-GB" dirty="0" smtClean="0"/>
          </a:p>
          <a:p>
            <a:r>
              <a:rPr lang="en-GB" dirty="0" smtClean="0"/>
              <a:t>Polycystic Kidneys disease</a:t>
            </a:r>
          </a:p>
          <a:p>
            <a:r>
              <a:rPr lang="en-GB" dirty="0" smtClean="0"/>
              <a:t>Familial Breast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3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Nikki 32 year lady came to see her GP as she is concerned and anxious because her sister age 45 diagnosed with breast cancer.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78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7"/>
          <p:cNvSpPr>
            <a:spLocks noChangeShapeType="1"/>
          </p:cNvSpPr>
          <p:nvPr/>
        </p:nvSpPr>
        <p:spPr bwMode="auto">
          <a:xfrm>
            <a:off x="2000250" y="3643313"/>
            <a:ext cx="1785938" cy="1071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Line 52"/>
          <p:cNvSpPr>
            <a:spLocks noChangeShapeType="1"/>
          </p:cNvSpPr>
          <p:nvPr/>
        </p:nvSpPr>
        <p:spPr bwMode="auto">
          <a:xfrm flipH="1">
            <a:off x="4143375" y="3643313"/>
            <a:ext cx="3857625" cy="1000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6" name="Group 66"/>
          <p:cNvGrpSpPr>
            <a:grpSpLocks/>
          </p:cNvGrpSpPr>
          <p:nvPr/>
        </p:nvGrpSpPr>
        <p:grpSpPr bwMode="auto">
          <a:xfrm>
            <a:off x="5383213" y="4572000"/>
            <a:ext cx="1403350" cy="1403350"/>
            <a:chOff x="5086350" y="4864100"/>
            <a:chExt cx="1524000" cy="1714500"/>
          </a:xfrm>
        </p:grpSpPr>
        <p:sp>
          <p:nvSpPr>
            <p:cNvPr id="8256" name="Oval 11"/>
            <p:cNvSpPr>
              <a:spLocks noChangeArrowheads="1"/>
            </p:cNvSpPr>
            <p:nvPr/>
          </p:nvSpPr>
          <p:spPr bwMode="auto">
            <a:xfrm flipV="1">
              <a:off x="5086350" y="4864100"/>
              <a:ext cx="1524000" cy="1714500"/>
            </a:xfrm>
            <a:prstGeom prst="ellipse">
              <a:avLst/>
            </a:prstGeom>
            <a:solidFill>
              <a:srgbClr val="6694D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57" name="Freeform 24"/>
            <p:cNvSpPr>
              <a:spLocks/>
            </p:cNvSpPr>
            <p:nvPr/>
          </p:nvSpPr>
          <p:spPr bwMode="auto">
            <a:xfrm>
              <a:off x="5461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 flipV="1">
              <a:off x="5461000" y="5270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59" name="Freeform 26"/>
            <p:cNvSpPr>
              <a:spLocks/>
            </p:cNvSpPr>
            <p:nvPr/>
          </p:nvSpPr>
          <p:spPr bwMode="auto">
            <a:xfrm>
              <a:off x="5969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 flipV="1">
              <a:off x="5969000" y="5270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</p:grpSp>
      <p:grpSp>
        <p:nvGrpSpPr>
          <p:cNvPr id="8197" name="Group 67"/>
          <p:cNvGrpSpPr>
            <a:grpSpLocks/>
          </p:cNvGrpSpPr>
          <p:nvPr/>
        </p:nvGrpSpPr>
        <p:grpSpPr bwMode="auto">
          <a:xfrm>
            <a:off x="7669213" y="4572000"/>
            <a:ext cx="1403350" cy="1403350"/>
            <a:chOff x="7372350" y="4864100"/>
            <a:chExt cx="1524000" cy="1714500"/>
          </a:xfrm>
        </p:grpSpPr>
        <p:sp>
          <p:nvSpPr>
            <p:cNvPr id="8251" name="Oval 12"/>
            <p:cNvSpPr>
              <a:spLocks noChangeArrowheads="1"/>
            </p:cNvSpPr>
            <p:nvPr/>
          </p:nvSpPr>
          <p:spPr bwMode="auto">
            <a:xfrm flipV="1">
              <a:off x="7372350" y="4864100"/>
              <a:ext cx="1524000" cy="1714500"/>
            </a:xfrm>
            <a:prstGeom prst="ellipse">
              <a:avLst/>
            </a:prstGeom>
            <a:solidFill>
              <a:srgbClr val="6694D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52" name="Freeform 28"/>
            <p:cNvSpPr>
              <a:spLocks/>
            </p:cNvSpPr>
            <p:nvPr/>
          </p:nvSpPr>
          <p:spPr bwMode="auto">
            <a:xfrm>
              <a:off x="7747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Rectangle 29"/>
            <p:cNvSpPr>
              <a:spLocks noChangeArrowheads="1"/>
            </p:cNvSpPr>
            <p:nvPr/>
          </p:nvSpPr>
          <p:spPr bwMode="auto">
            <a:xfrm flipV="1">
              <a:off x="7747000" y="5270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54" name="Freeform 30"/>
            <p:cNvSpPr>
              <a:spLocks/>
            </p:cNvSpPr>
            <p:nvPr/>
          </p:nvSpPr>
          <p:spPr bwMode="auto">
            <a:xfrm>
              <a:off x="8255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Rectangle 31"/>
            <p:cNvSpPr>
              <a:spLocks noChangeArrowheads="1"/>
            </p:cNvSpPr>
            <p:nvPr/>
          </p:nvSpPr>
          <p:spPr bwMode="auto">
            <a:xfrm flipV="1">
              <a:off x="8255000" y="5270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</p:grpSp>
      <p:grpSp>
        <p:nvGrpSpPr>
          <p:cNvPr id="8198" name="Group 64"/>
          <p:cNvGrpSpPr>
            <a:grpSpLocks/>
          </p:cNvGrpSpPr>
          <p:nvPr/>
        </p:nvGrpSpPr>
        <p:grpSpPr bwMode="auto">
          <a:xfrm>
            <a:off x="1025525" y="4572000"/>
            <a:ext cx="1403350" cy="1403350"/>
            <a:chOff x="514350" y="4864100"/>
            <a:chExt cx="1524000" cy="1714500"/>
          </a:xfrm>
        </p:grpSpPr>
        <p:sp>
          <p:nvSpPr>
            <p:cNvPr id="8246" name="Oval 9"/>
            <p:cNvSpPr>
              <a:spLocks noChangeArrowheads="1"/>
            </p:cNvSpPr>
            <p:nvPr/>
          </p:nvSpPr>
          <p:spPr bwMode="auto">
            <a:xfrm flipV="1">
              <a:off x="514350" y="4864100"/>
              <a:ext cx="1524000" cy="1714500"/>
            </a:xfrm>
            <a:prstGeom prst="ellipse">
              <a:avLst/>
            </a:prstGeom>
            <a:solidFill>
              <a:srgbClr val="6694D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47" name="Freeform 32"/>
            <p:cNvSpPr>
              <a:spLocks/>
            </p:cNvSpPr>
            <p:nvPr/>
          </p:nvSpPr>
          <p:spPr bwMode="auto">
            <a:xfrm>
              <a:off x="1397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Rectangle 33"/>
            <p:cNvSpPr>
              <a:spLocks noChangeArrowheads="1"/>
            </p:cNvSpPr>
            <p:nvPr/>
          </p:nvSpPr>
          <p:spPr bwMode="auto">
            <a:xfrm flipV="1">
              <a:off x="1397000" y="5270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49" name="Freeform 40"/>
            <p:cNvSpPr>
              <a:spLocks/>
            </p:cNvSpPr>
            <p:nvPr/>
          </p:nvSpPr>
          <p:spPr bwMode="auto">
            <a:xfrm>
              <a:off x="889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Rectangle 41"/>
            <p:cNvSpPr>
              <a:spLocks noChangeArrowheads="1"/>
            </p:cNvSpPr>
            <p:nvPr/>
          </p:nvSpPr>
          <p:spPr bwMode="auto">
            <a:xfrm flipV="1">
              <a:off x="889000" y="5270500"/>
              <a:ext cx="254000" cy="127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</p:grpSp>
      <p:grpSp>
        <p:nvGrpSpPr>
          <p:cNvPr id="8199" name="Group 65"/>
          <p:cNvGrpSpPr>
            <a:grpSpLocks/>
          </p:cNvGrpSpPr>
          <p:nvPr/>
        </p:nvGrpSpPr>
        <p:grpSpPr bwMode="auto">
          <a:xfrm>
            <a:off x="3240088" y="4572000"/>
            <a:ext cx="1403350" cy="1403350"/>
            <a:chOff x="2800350" y="4864100"/>
            <a:chExt cx="1524000" cy="1714500"/>
          </a:xfrm>
        </p:grpSpPr>
        <p:sp>
          <p:nvSpPr>
            <p:cNvPr id="8241" name="Oval 10"/>
            <p:cNvSpPr>
              <a:spLocks noChangeArrowheads="1"/>
            </p:cNvSpPr>
            <p:nvPr/>
          </p:nvSpPr>
          <p:spPr bwMode="auto">
            <a:xfrm flipV="1">
              <a:off x="2800350" y="4864100"/>
              <a:ext cx="1524000" cy="1714500"/>
            </a:xfrm>
            <a:prstGeom prst="ellipse">
              <a:avLst/>
            </a:prstGeom>
            <a:solidFill>
              <a:srgbClr val="6694D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42" name="Freeform 22"/>
            <p:cNvSpPr>
              <a:spLocks/>
            </p:cNvSpPr>
            <p:nvPr/>
          </p:nvSpPr>
          <p:spPr bwMode="auto">
            <a:xfrm>
              <a:off x="3683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Rectangle 23"/>
            <p:cNvSpPr>
              <a:spLocks noChangeArrowheads="1"/>
            </p:cNvSpPr>
            <p:nvPr/>
          </p:nvSpPr>
          <p:spPr bwMode="auto">
            <a:xfrm flipV="1">
              <a:off x="3683000" y="5270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44" name="Freeform 42"/>
            <p:cNvSpPr>
              <a:spLocks/>
            </p:cNvSpPr>
            <p:nvPr/>
          </p:nvSpPr>
          <p:spPr bwMode="auto">
            <a:xfrm>
              <a:off x="3175000" y="5143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Rectangle 43"/>
            <p:cNvSpPr>
              <a:spLocks noChangeArrowheads="1"/>
            </p:cNvSpPr>
            <p:nvPr/>
          </p:nvSpPr>
          <p:spPr bwMode="auto">
            <a:xfrm flipV="1">
              <a:off x="3175000" y="5270500"/>
              <a:ext cx="254000" cy="127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</p:grpSp>
      <p:sp>
        <p:nvSpPr>
          <p:cNvPr id="8200" name="Text Box 44"/>
          <p:cNvSpPr txBox="1">
            <a:spLocks noChangeArrowheads="1"/>
          </p:cNvSpPr>
          <p:nvPr/>
        </p:nvSpPr>
        <p:spPr bwMode="auto">
          <a:xfrm>
            <a:off x="125413" y="1143000"/>
            <a:ext cx="1089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sz="2200" b="1" i="1">
                <a:solidFill>
                  <a:srgbClr val="010000"/>
                </a:solidFill>
                <a:latin typeface="Candara" pitchFamily="34" charset="0"/>
              </a:rPr>
              <a:t>Parents</a:t>
            </a:r>
            <a:endParaRPr lang="en-GB">
              <a:solidFill>
                <a:srgbClr val="010000"/>
              </a:solidFill>
              <a:latin typeface="Candara" pitchFamily="34" charset="0"/>
            </a:endParaRPr>
          </a:p>
        </p:txBody>
      </p:sp>
      <p:sp>
        <p:nvSpPr>
          <p:cNvPr id="8201" name="Text Box 45"/>
          <p:cNvSpPr txBox="1">
            <a:spLocks noChangeArrowheads="1"/>
          </p:cNvSpPr>
          <p:nvPr/>
        </p:nvSpPr>
        <p:spPr bwMode="auto">
          <a:xfrm>
            <a:off x="146050" y="3192463"/>
            <a:ext cx="12112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sz="2200" b="1" i="1">
                <a:solidFill>
                  <a:srgbClr val="010000"/>
                </a:solidFill>
                <a:latin typeface="Candara" pitchFamily="34" charset="0"/>
              </a:rPr>
              <a:t>Gametes</a:t>
            </a:r>
            <a:endParaRPr lang="en-GB">
              <a:solidFill>
                <a:srgbClr val="010000"/>
              </a:solidFill>
              <a:latin typeface="Candara" pitchFamily="34" charset="0"/>
            </a:endParaRPr>
          </a:p>
        </p:txBody>
      </p:sp>
      <p:sp>
        <p:nvSpPr>
          <p:cNvPr id="8232" name="Text Box 47"/>
          <p:cNvSpPr txBox="1">
            <a:spLocks noChangeArrowheads="1"/>
          </p:cNvSpPr>
          <p:nvPr/>
        </p:nvSpPr>
        <p:spPr bwMode="auto">
          <a:xfrm>
            <a:off x="142875" y="180975"/>
            <a:ext cx="5240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  <a:defRPr/>
            </a:pP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Autosomal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dominant inheritance</a:t>
            </a:r>
            <a:endParaRPr lang="en-GB" sz="32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8203" name="Group 63"/>
          <p:cNvGrpSpPr>
            <a:grpSpLocks/>
          </p:cNvGrpSpPr>
          <p:nvPr/>
        </p:nvGrpSpPr>
        <p:grpSpPr bwMode="auto">
          <a:xfrm>
            <a:off x="6162675" y="800100"/>
            <a:ext cx="2052638" cy="2843213"/>
            <a:chOff x="5842000" y="577850"/>
            <a:chExt cx="2287588" cy="3424238"/>
          </a:xfrm>
        </p:grpSpPr>
        <p:sp>
          <p:nvSpPr>
            <p:cNvPr id="8228" name="Oval 13"/>
            <p:cNvSpPr>
              <a:spLocks noChangeArrowheads="1"/>
            </p:cNvSpPr>
            <p:nvPr/>
          </p:nvSpPr>
          <p:spPr bwMode="auto">
            <a:xfrm flipV="1">
              <a:off x="6102350" y="577850"/>
              <a:ext cx="1524000" cy="1714500"/>
            </a:xfrm>
            <a:prstGeom prst="ellipse">
              <a:avLst/>
            </a:prstGeom>
            <a:solidFill>
              <a:srgbClr val="6694D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grpSp>
          <p:nvGrpSpPr>
            <p:cNvPr id="8229" name="Group 14"/>
            <p:cNvGrpSpPr>
              <a:grpSpLocks/>
            </p:cNvGrpSpPr>
            <p:nvPr/>
          </p:nvGrpSpPr>
          <p:grpSpPr bwMode="auto">
            <a:xfrm>
              <a:off x="6985000" y="857250"/>
              <a:ext cx="255588" cy="1144588"/>
              <a:chOff x="4950" y="540"/>
              <a:chExt cx="181" cy="721"/>
            </a:xfrm>
          </p:grpSpPr>
          <p:sp>
            <p:nvSpPr>
              <p:cNvPr id="8239" name="Freeform 15"/>
              <p:cNvSpPr>
                <a:spLocks/>
              </p:cNvSpPr>
              <p:nvPr/>
            </p:nvSpPr>
            <p:spPr bwMode="auto">
              <a:xfrm>
                <a:off x="4950" y="540"/>
                <a:ext cx="181" cy="721"/>
              </a:xfrm>
              <a:custGeom>
                <a:avLst/>
                <a:gdLst>
                  <a:gd name="T0" fmla="*/ 0 w 181"/>
                  <a:gd name="T1" fmla="*/ 20 h 721"/>
                  <a:gd name="T2" fmla="*/ 30 w 181"/>
                  <a:gd name="T3" fmla="*/ 0 h 721"/>
                  <a:gd name="T4" fmla="*/ 150 w 181"/>
                  <a:gd name="T5" fmla="*/ 0 h 721"/>
                  <a:gd name="T6" fmla="*/ 180 w 181"/>
                  <a:gd name="T7" fmla="*/ 20 h 721"/>
                  <a:gd name="T8" fmla="*/ 180 w 181"/>
                  <a:gd name="T9" fmla="*/ 340 h 721"/>
                  <a:gd name="T10" fmla="*/ 150 w 181"/>
                  <a:gd name="T11" fmla="*/ 360 h 721"/>
                  <a:gd name="T12" fmla="*/ 180 w 181"/>
                  <a:gd name="T13" fmla="*/ 380 h 721"/>
                  <a:gd name="T14" fmla="*/ 180 w 181"/>
                  <a:gd name="T15" fmla="*/ 700 h 721"/>
                  <a:gd name="T16" fmla="*/ 150 w 181"/>
                  <a:gd name="T17" fmla="*/ 720 h 721"/>
                  <a:gd name="T18" fmla="*/ 3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3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Rectangle 16"/>
              <p:cNvSpPr>
                <a:spLocks noChangeArrowheads="1"/>
              </p:cNvSpPr>
              <p:nvPr/>
            </p:nvSpPr>
            <p:spPr bwMode="auto">
              <a:xfrm flipV="1">
                <a:off x="4950" y="620"/>
                <a:ext cx="180" cy="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8230" name="Group 17"/>
            <p:cNvGrpSpPr>
              <a:grpSpLocks/>
            </p:cNvGrpSpPr>
            <p:nvPr/>
          </p:nvGrpSpPr>
          <p:grpSpPr bwMode="auto">
            <a:xfrm>
              <a:off x="6477000" y="857250"/>
              <a:ext cx="255588" cy="1144588"/>
              <a:chOff x="4590" y="540"/>
              <a:chExt cx="181" cy="721"/>
            </a:xfrm>
          </p:grpSpPr>
          <p:sp>
            <p:nvSpPr>
              <p:cNvPr id="8237" name="Freeform 18"/>
              <p:cNvSpPr>
                <a:spLocks/>
              </p:cNvSpPr>
              <p:nvPr/>
            </p:nvSpPr>
            <p:spPr bwMode="auto">
              <a:xfrm>
                <a:off x="4590" y="540"/>
                <a:ext cx="181" cy="721"/>
              </a:xfrm>
              <a:custGeom>
                <a:avLst/>
                <a:gdLst>
                  <a:gd name="T0" fmla="*/ 0 w 181"/>
                  <a:gd name="T1" fmla="*/ 20 h 721"/>
                  <a:gd name="T2" fmla="*/ 30 w 181"/>
                  <a:gd name="T3" fmla="*/ 0 h 721"/>
                  <a:gd name="T4" fmla="*/ 150 w 181"/>
                  <a:gd name="T5" fmla="*/ 0 h 721"/>
                  <a:gd name="T6" fmla="*/ 180 w 181"/>
                  <a:gd name="T7" fmla="*/ 20 h 721"/>
                  <a:gd name="T8" fmla="*/ 180 w 181"/>
                  <a:gd name="T9" fmla="*/ 340 h 721"/>
                  <a:gd name="T10" fmla="*/ 150 w 181"/>
                  <a:gd name="T11" fmla="*/ 360 h 721"/>
                  <a:gd name="T12" fmla="*/ 180 w 181"/>
                  <a:gd name="T13" fmla="*/ 380 h 721"/>
                  <a:gd name="T14" fmla="*/ 180 w 181"/>
                  <a:gd name="T15" fmla="*/ 700 h 721"/>
                  <a:gd name="T16" fmla="*/ 150 w 181"/>
                  <a:gd name="T17" fmla="*/ 720 h 721"/>
                  <a:gd name="T18" fmla="*/ 3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3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Rectangle 19"/>
              <p:cNvSpPr>
                <a:spLocks noChangeArrowheads="1"/>
              </p:cNvSpPr>
              <p:nvPr/>
            </p:nvSpPr>
            <p:spPr bwMode="auto">
              <a:xfrm flipV="1">
                <a:off x="4590" y="620"/>
                <a:ext cx="180" cy="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sp>
          <p:nvSpPr>
            <p:cNvPr id="8231" name="Freeform 34"/>
            <p:cNvSpPr>
              <a:spLocks/>
            </p:cNvSpPr>
            <p:nvPr/>
          </p:nvSpPr>
          <p:spPr bwMode="auto">
            <a:xfrm>
              <a:off x="5842000" y="2857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35"/>
            <p:cNvSpPr>
              <a:spLocks noChangeArrowheads="1"/>
            </p:cNvSpPr>
            <p:nvPr/>
          </p:nvSpPr>
          <p:spPr bwMode="auto">
            <a:xfrm flipV="1">
              <a:off x="5842000" y="2984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33" name="Freeform 36"/>
            <p:cNvSpPr>
              <a:spLocks/>
            </p:cNvSpPr>
            <p:nvPr/>
          </p:nvSpPr>
          <p:spPr bwMode="auto">
            <a:xfrm>
              <a:off x="7874000" y="2857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Rectangle 37"/>
            <p:cNvSpPr>
              <a:spLocks noChangeArrowheads="1"/>
            </p:cNvSpPr>
            <p:nvPr/>
          </p:nvSpPr>
          <p:spPr bwMode="auto">
            <a:xfrm flipV="1">
              <a:off x="7874000" y="2984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35" name="Line 48"/>
            <p:cNvSpPr>
              <a:spLocks noChangeShapeType="1"/>
            </p:cNvSpPr>
            <p:nvPr/>
          </p:nvSpPr>
          <p:spPr bwMode="auto">
            <a:xfrm flipH="1">
              <a:off x="5969000" y="2286000"/>
              <a:ext cx="889000" cy="571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49"/>
            <p:cNvSpPr>
              <a:spLocks noChangeShapeType="1"/>
            </p:cNvSpPr>
            <p:nvPr/>
          </p:nvSpPr>
          <p:spPr bwMode="auto">
            <a:xfrm>
              <a:off x="6985000" y="2286000"/>
              <a:ext cx="1016000" cy="571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4" name="Line 50"/>
          <p:cNvSpPr>
            <a:spLocks noChangeShapeType="1"/>
          </p:cNvSpPr>
          <p:nvPr/>
        </p:nvSpPr>
        <p:spPr bwMode="auto">
          <a:xfrm flipH="1">
            <a:off x="2000250" y="3643313"/>
            <a:ext cx="4214813" cy="1000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 flipH="1">
            <a:off x="6072188" y="3643313"/>
            <a:ext cx="214312" cy="928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53"/>
          <p:cNvSpPr>
            <a:spLocks noChangeShapeType="1"/>
          </p:cNvSpPr>
          <p:nvPr/>
        </p:nvSpPr>
        <p:spPr bwMode="auto">
          <a:xfrm>
            <a:off x="8143875" y="3643313"/>
            <a:ext cx="285750" cy="928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7" name="Group 62"/>
          <p:cNvGrpSpPr>
            <a:grpSpLocks/>
          </p:cNvGrpSpPr>
          <p:nvPr/>
        </p:nvGrpSpPr>
        <p:grpSpPr bwMode="auto">
          <a:xfrm>
            <a:off x="1844675" y="800100"/>
            <a:ext cx="2052638" cy="2843213"/>
            <a:chOff x="1524000" y="577850"/>
            <a:chExt cx="2287588" cy="3424238"/>
          </a:xfrm>
        </p:grpSpPr>
        <p:sp>
          <p:nvSpPr>
            <p:cNvPr id="8215" name="Oval 2"/>
            <p:cNvSpPr>
              <a:spLocks noChangeArrowheads="1"/>
            </p:cNvSpPr>
            <p:nvPr/>
          </p:nvSpPr>
          <p:spPr bwMode="auto">
            <a:xfrm flipV="1">
              <a:off x="1911350" y="577850"/>
              <a:ext cx="1524000" cy="1714500"/>
            </a:xfrm>
            <a:prstGeom prst="ellipse">
              <a:avLst/>
            </a:prstGeom>
            <a:solidFill>
              <a:srgbClr val="6694D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grpSp>
          <p:nvGrpSpPr>
            <p:cNvPr id="8216" name="Group 3"/>
            <p:cNvGrpSpPr>
              <a:grpSpLocks/>
            </p:cNvGrpSpPr>
            <p:nvPr/>
          </p:nvGrpSpPr>
          <p:grpSpPr bwMode="auto">
            <a:xfrm>
              <a:off x="2794000" y="857250"/>
              <a:ext cx="242888" cy="1144588"/>
              <a:chOff x="1980" y="540"/>
              <a:chExt cx="172" cy="721"/>
            </a:xfrm>
          </p:grpSpPr>
          <p:sp>
            <p:nvSpPr>
              <p:cNvPr id="8226" name="Freeform 4"/>
              <p:cNvSpPr>
                <a:spLocks/>
              </p:cNvSpPr>
              <p:nvPr/>
            </p:nvSpPr>
            <p:spPr bwMode="auto">
              <a:xfrm>
                <a:off x="1980" y="540"/>
                <a:ext cx="172" cy="721"/>
              </a:xfrm>
              <a:custGeom>
                <a:avLst/>
                <a:gdLst>
                  <a:gd name="T0" fmla="*/ 0 w 172"/>
                  <a:gd name="T1" fmla="*/ 20 h 721"/>
                  <a:gd name="T2" fmla="*/ 28 w 172"/>
                  <a:gd name="T3" fmla="*/ 0 h 721"/>
                  <a:gd name="T4" fmla="*/ 142 w 172"/>
                  <a:gd name="T5" fmla="*/ 0 h 721"/>
                  <a:gd name="T6" fmla="*/ 171 w 172"/>
                  <a:gd name="T7" fmla="*/ 20 h 721"/>
                  <a:gd name="T8" fmla="*/ 171 w 172"/>
                  <a:gd name="T9" fmla="*/ 340 h 721"/>
                  <a:gd name="T10" fmla="*/ 142 w 172"/>
                  <a:gd name="T11" fmla="*/ 360 h 721"/>
                  <a:gd name="T12" fmla="*/ 171 w 172"/>
                  <a:gd name="T13" fmla="*/ 380 h 721"/>
                  <a:gd name="T14" fmla="*/ 171 w 172"/>
                  <a:gd name="T15" fmla="*/ 700 h 721"/>
                  <a:gd name="T16" fmla="*/ 142 w 172"/>
                  <a:gd name="T17" fmla="*/ 720 h 721"/>
                  <a:gd name="T18" fmla="*/ 28 w 172"/>
                  <a:gd name="T19" fmla="*/ 720 h 721"/>
                  <a:gd name="T20" fmla="*/ 0 w 172"/>
                  <a:gd name="T21" fmla="*/ 700 h 721"/>
                  <a:gd name="T22" fmla="*/ 0 w 172"/>
                  <a:gd name="T23" fmla="*/ 380 h 721"/>
                  <a:gd name="T24" fmla="*/ 28 w 172"/>
                  <a:gd name="T25" fmla="*/ 360 h 721"/>
                  <a:gd name="T26" fmla="*/ 0 w 172"/>
                  <a:gd name="T27" fmla="*/ 340 h 721"/>
                  <a:gd name="T28" fmla="*/ 0 w 172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2"/>
                  <a:gd name="T46" fmla="*/ 0 h 721"/>
                  <a:gd name="T47" fmla="*/ 172 w 172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2" h="721">
                    <a:moveTo>
                      <a:pt x="0" y="20"/>
                    </a:moveTo>
                    <a:lnTo>
                      <a:pt x="28" y="0"/>
                    </a:lnTo>
                    <a:lnTo>
                      <a:pt x="142" y="0"/>
                    </a:lnTo>
                    <a:lnTo>
                      <a:pt x="171" y="20"/>
                    </a:lnTo>
                    <a:lnTo>
                      <a:pt x="171" y="340"/>
                    </a:lnTo>
                    <a:lnTo>
                      <a:pt x="142" y="360"/>
                    </a:lnTo>
                    <a:lnTo>
                      <a:pt x="171" y="380"/>
                    </a:lnTo>
                    <a:lnTo>
                      <a:pt x="171" y="700"/>
                    </a:lnTo>
                    <a:lnTo>
                      <a:pt x="142" y="720"/>
                    </a:lnTo>
                    <a:lnTo>
                      <a:pt x="28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28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Rectangle 5"/>
              <p:cNvSpPr>
                <a:spLocks noChangeArrowheads="1"/>
              </p:cNvSpPr>
              <p:nvPr/>
            </p:nvSpPr>
            <p:spPr bwMode="auto">
              <a:xfrm flipV="1">
                <a:off x="1980" y="620"/>
                <a:ext cx="171" cy="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8217" name="Group 6"/>
            <p:cNvGrpSpPr>
              <a:grpSpLocks/>
            </p:cNvGrpSpPr>
            <p:nvPr/>
          </p:nvGrpSpPr>
          <p:grpSpPr bwMode="auto">
            <a:xfrm>
              <a:off x="2286000" y="857250"/>
              <a:ext cx="255588" cy="1144588"/>
              <a:chOff x="1620" y="540"/>
              <a:chExt cx="181" cy="721"/>
            </a:xfrm>
          </p:grpSpPr>
          <p:sp>
            <p:nvSpPr>
              <p:cNvPr id="8224" name="Freeform 7"/>
              <p:cNvSpPr>
                <a:spLocks/>
              </p:cNvSpPr>
              <p:nvPr/>
            </p:nvSpPr>
            <p:spPr bwMode="auto">
              <a:xfrm>
                <a:off x="1620" y="540"/>
                <a:ext cx="181" cy="721"/>
              </a:xfrm>
              <a:custGeom>
                <a:avLst/>
                <a:gdLst>
                  <a:gd name="T0" fmla="*/ 0 w 181"/>
                  <a:gd name="T1" fmla="*/ 20 h 721"/>
                  <a:gd name="T2" fmla="*/ 30 w 181"/>
                  <a:gd name="T3" fmla="*/ 0 h 721"/>
                  <a:gd name="T4" fmla="*/ 150 w 181"/>
                  <a:gd name="T5" fmla="*/ 0 h 721"/>
                  <a:gd name="T6" fmla="*/ 180 w 181"/>
                  <a:gd name="T7" fmla="*/ 20 h 721"/>
                  <a:gd name="T8" fmla="*/ 180 w 181"/>
                  <a:gd name="T9" fmla="*/ 340 h 721"/>
                  <a:gd name="T10" fmla="*/ 150 w 181"/>
                  <a:gd name="T11" fmla="*/ 360 h 721"/>
                  <a:gd name="T12" fmla="*/ 180 w 181"/>
                  <a:gd name="T13" fmla="*/ 380 h 721"/>
                  <a:gd name="T14" fmla="*/ 180 w 181"/>
                  <a:gd name="T15" fmla="*/ 700 h 721"/>
                  <a:gd name="T16" fmla="*/ 150 w 181"/>
                  <a:gd name="T17" fmla="*/ 720 h 721"/>
                  <a:gd name="T18" fmla="*/ 3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3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Rectangle 8"/>
              <p:cNvSpPr>
                <a:spLocks noChangeArrowheads="1"/>
              </p:cNvSpPr>
              <p:nvPr/>
            </p:nvSpPr>
            <p:spPr bwMode="auto">
              <a:xfrm flipV="1">
                <a:off x="1620" y="620"/>
                <a:ext cx="180" cy="8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sp>
          <p:nvSpPr>
            <p:cNvPr id="8218" name="Freeform 20"/>
            <p:cNvSpPr>
              <a:spLocks/>
            </p:cNvSpPr>
            <p:nvPr/>
          </p:nvSpPr>
          <p:spPr bwMode="auto">
            <a:xfrm>
              <a:off x="3556000" y="2857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Rectangle 21"/>
            <p:cNvSpPr>
              <a:spLocks noChangeArrowheads="1"/>
            </p:cNvSpPr>
            <p:nvPr/>
          </p:nvSpPr>
          <p:spPr bwMode="auto">
            <a:xfrm flipV="1">
              <a:off x="3556000" y="2984500"/>
              <a:ext cx="254000" cy="127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20" name="Freeform 38"/>
            <p:cNvSpPr>
              <a:spLocks/>
            </p:cNvSpPr>
            <p:nvPr/>
          </p:nvSpPr>
          <p:spPr bwMode="auto">
            <a:xfrm>
              <a:off x="1524000" y="2857500"/>
              <a:ext cx="255588" cy="1144588"/>
            </a:xfrm>
            <a:custGeom>
              <a:avLst/>
              <a:gdLst>
                <a:gd name="T0" fmla="*/ 0 w 181"/>
                <a:gd name="T1" fmla="*/ 2147483647 h 721"/>
                <a:gd name="T2" fmla="*/ 2147483647 w 181"/>
                <a:gd name="T3" fmla="*/ 0 h 721"/>
                <a:gd name="T4" fmla="*/ 2147483647 w 181"/>
                <a:gd name="T5" fmla="*/ 0 h 721"/>
                <a:gd name="T6" fmla="*/ 2147483647 w 181"/>
                <a:gd name="T7" fmla="*/ 2147483647 h 721"/>
                <a:gd name="T8" fmla="*/ 2147483647 w 181"/>
                <a:gd name="T9" fmla="*/ 2147483647 h 721"/>
                <a:gd name="T10" fmla="*/ 2147483647 w 181"/>
                <a:gd name="T11" fmla="*/ 2147483647 h 721"/>
                <a:gd name="T12" fmla="*/ 2147483647 w 181"/>
                <a:gd name="T13" fmla="*/ 2147483647 h 721"/>
                <a:gd name="T14" fmla="*/ 2147483647 w 181"/>
                <a:gd name="T15" fmla="*/ 2147483647 h 721"/>
                <a:gd name="T16" fmla="*/ 2147483647 w 181"/>
                <a:gd name="T17" fmla="*/ 2147483647 h 721"/>
                <a:gd name="T18" fmla="*/ 2147483647 w 181"/>
                <a:gd name="T19" fmla="*/ 2147483647 h 721"/>
                <a:gd name="T20" fmla="*/ 0 w 181"/>
                <a:gd name="T21" fmla="*/ 2147483647 h 721"/>
                <a:gd name="T22" fmla="*/ 0 w 181"/>
                <a:gd name="T23" fmla="*/ 2147483647 h 721"/>
                <a:gd name="T24" fmla="*/ 2147483647 w 181"/>
                <a:gd name="T25" fmla="*/ 2147483647 h 721"/>
                <a:gd name="T26" fmla="*/ 0 w 181"/>
                <a:gd name="T27" fmla="*/ 2147483647 h 721"/>
                <a:gd name="T28" fmla="*/ 0 w 181"/>
                <a:gd name="T29" fmla="*/ 2147483647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Rectangle 39"/>
            <p:cNvSpPr>
              <a:spLocks noChangeArrowheads="1"/>
            </p:cNvSpPr>
            <p:nvPr/>
          </p:nvSpPr>
          <p:spPr bwMode="auto">
            <a:xfrm flipV="1">
              <a:off x="1524000" y="2984500"/>
              <a:ext cx="254000" cy="127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8222" name="Line 54"/>
            <p:cNvSpPr>
              <a:spLocks noChangeShapeType="1"/>
            </p:cNvSpPr>
            <p:nvPr/>
          </p:nvSpPr>
          <p:spPr bwMode="auto">
            <a:xfrm flipH="1">
              <a:off x="1651000" y="2286000"/>
              <a:ext cx="1016000" cy="571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Line 55"/>
            <p:cNvSpPr>
              <a:spLocks noChangeShapeType="1"/>
            </p:cNvSpPr>
            <p:nvPr/>
          </p:nvSpPr>
          <p:spPr bwMode="auto">
            <a:xfrm>
              <a:off x="2667000" y="2286000"/>
              <a:ext cx="1016000" cy="571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8" name="Line 56"/>
          <p:cNvSpPr>
            <a:spLocks noChangeShapeType="1"/>
          </p:cNvSpPr>
          <p:nvPr/>
        </p:nvSpPr>
        <p:spPr bwMode="auto">
          <a:xfrm flipH="1">
            <a:off x="1571625" y="3643313"/>
            <a:ext cx="365125" cy="928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58"/>
          <p:cNvSpPr>
            <a:spLocks noChangeShapeType="1"/>
          </p:cNvSpPr>
          <p:nvPr/>
        </p:nvSpPr>
        <p:spPr bwMode="auto">
          <a:xfrm>
            <a:off x="3714750" y="3643313"/>
            <a:ext cx="2214563" cy="928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59"/>
          <p:cNvSpPr>
            <a:spLocks noChangeShapeType="1"/>
          </p:cNvSpPr>
          <p:nvPr/>
        </p:nvSpPr>
        <p:spPr bwMode="auto">
          <a:xfrm>
            <a:off x="3786188" y="3643313"/>
            <a:ext cx="4429125" cy="928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Text Box 60"/>
          <p:cNvSpPr txBox="1">
            <a:spLocks noChangeArrowheads="1"/>
          </p:cNvSpPr>
          <p:nvPr/>
        </p:nvSpPr>
        <p:spPr bwMode="auto">
          <a:xfrm>
            <a:off x="623888" y="59166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FF0000"/>
                </a:solidFill>
                <a:latin typeface="Candara" pitchFamily="34" charset="0"/>
              </a:rPr>
              <a:t>Affected</a:t>
            </a:r>
            <a:endParaRPr lang="en-GB" sz="2000">
              <a:latin typeface="Candara" pitchFamily="34" charset="0"/>
            </a:endParaRPr>
          </a:p>
        </p:txBody>
      </p:sp>
      <p:sp>
        <p:nvSpPr>
          <p:cNvPr id="8212" name="Text Box 61"/>
          <p:cNvSpPr txBox="1">
            <a:spLocks noChangeArrowheads="1"/>
          </p:cNvSpPr>
          <p:nvPr/>
        </p:nvSpPr>
        <p:spPr bwMode="auto">
          <a:xfrm>
            <a:off x="2857500" y="59166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FF0000"/>
                </a:solidFill>
                <a:latin typeface="Candara" pitchFamily="34" charset="0"/>
              </a:rPr>
              <a:t>Affected</a:t>
            </a:r>
            <a:endParaRPr lang="en-GB" sz="2000">
              <a:latin typeface="Candara" pitchFamily="34" charset="0"/>
            </a:endParaRPr>
          </a:p>
        </p:txBody>
      </p:sp>
      <p:sp>
        <p:nvSpPr>
          <p:cNvPr id="8213" name="Text Box 62"/>
          <p:cNvSpPr txBox="1">
            <a:spLocks noChangeArrowheads="1"/>
          </p:cNvSpPr>
          <p:nvPr/>
        </p:nvSpPr>
        <p:spPr bwMode="auto">
          <a:xfrm>
            <a:off x="6610350" y="585787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ndara" pitchFamily="34" charset="0"/>
              </a:rPr>
              <a:t>Unaffected</a:t>
            </a:r>
            <a:endParaRPr lang="en-GB" sz="2000">
              <a:latin typeface="Candara" pitchFamily="34" charset="0"/>
            </a:endParaRPr>
          </a:p>
        </p:txBody>
      </p:sp>
      <p:sp>
        <p:nvSpPr>
          <p:cNvPr id="8214" name="Text Box 63"/>
          <p:cNvSpPr txBox="1">
            <a:spLocks noChangeArrowheads="1"/>
          </p:cNvSpPr>
          <p:nvPr/>
        </p:nvSpPr>
        <p:spPr bwMode="auto">
          <a:xfrm>
            <a:off x="71438" y="4144963"/>
            <a:ext cx="1724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sz="1800" b="1" i="1">
                <a:solidFill>
                  <a:srgbClr val="010000"/>
                </a:solidFill>
                <a:latin typeface="Candara" pitchFamily="34" charset="0"/>
              </a:rPr>
              <a:t>At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sz="1800" b="1" i="1">
                <a:solidFill>
                  <a:srgbClr val="010000"/>
                </a:solidFill>
                <a:latin typeface="Candara" pitchFamily="34" charset="0"/>
              </a:rPr>
              <a:t>conception</a:t>
            </a:r>
            <a:endParaRPr lang="en-GB" sz="1800">
              <a:solidFill>
                <a:srgbClr val="01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2955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bothers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Concerns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25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Autosomal Dominant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alteration in one copy required</a:t>
            </a:r>
          </a:p>
          <a:p>
            <a:r>
              <a:rPr lang="en-GB" dirty="0" smtClean="0"/>
              <a:t>Each Generation</a:t>
            </a:r>
          </a:p>
          <a:p>
            <a:r>
              <a:rPr lang="en-GB" dirty="0" smtClean="0"/>
              <a:t>No sexual disparity</a:t>
            </a:r>
          </a:p>
          <a:p>
            <a:r>
              <a:rPr lang="en-GB" dirty="0" smtClean="0"/>
              <a:t>Any transmission</a:t>
            </a:r>
          </a:p>
          <a:p>
            <a:r>
              <a:rPr lang="en-GB" dirty="0" smtClean="0"/>
              <a:t>1 in 2 chance of inheriting condition</a:t>
            </a:r>
          </a:p>
          <a:p>
            <a:r>
              <a:rPr lang="en-GB" dirty="0" smtClean="0"/>
              <a:t>Huntington’s disease, </a:t>
            </a:r>
            <a:r>
              <a:rPr lang="en-GB" dirty="0" err="1" smtClean="0"/>
              <a:t>Marfan’s</a:t>
            </a:r>
            <a:r>
              <a:rPr lang="en-GB" dirty="0" smtClean="0"/>
              <a:t> Syndrome, FH, </a:t>
            </a:r>
            <a:r>
              <a:rPr lang="en-GB" dirty="0" err="1" smtClean="0"/>
              <a:t>Myotonic</a:t>
            </a:r>
            <a:r>
              <a:rPr lang="en-GB" dirty="0" smtClean="0"/>
              <a:t> Dystrophy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Autosomal Recessive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Cystic Fibrosis</a:t>
            </a:r>
          </a:p>
          <a:p>
            <a:r>
              <a:rPr lang="en-GB" dirty="0" err="1" smtClean="0"/>
              <a:t>Thalassaemia</a:t>
            </a:r>
            <a:endParaRPr lang="en-GB" dirty="0" smtClean="0"/>
          </a:p>
          <a:p>
            <a:r>
              <a:rPr lang="en-GB" dirty="0" smtClean="0"/>
              <a:t>Sickle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8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History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Mary Brown 30 year old lady</a:t>
            </a:r>
          </a:p>
          <a:p>
            <a:r>
              <a:rPr lang="en-GB" dirty="0" smtClean="0"/>
              <a:t>8 weeks </a:t>
            </a:r>
            <a:r>
              <a:rPr lang="en-GB" dirty="0" err="1" smtClean="0"/>
              <a:t>preg</a:t>
            </a:r>
            <a:r>
              <a:rPr lang="en-GB" dirty="0" smtClean="0"/>
              <a:t>. First </a:t>
            </a:r>
            <a:r>
              <a:rPr lang="en-GB" dirty="0" err="1" smtClean="0"/>
              <a:t>preg</a:t>
            </a:r>
            <a:endParaRPr lang="en-GB" dirty="0" smtClean="0"/>
          </a:p>
          <a:p>
            <a:r>
              <a:rPr lang="en-GB" dirty="0" smtClean="0"/>
              <a:t>Blood test through midwife last week – found to have sickle cell trait, advice to make appointment to see GP.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4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76213" y="5251450"/>
            <a:ext cx="14446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GB" altLang="en-US" sz="2200" b="1" i="1">
                <a:solidFill>
                  <a:srgbClr val="010000"/>
                </a:solidFill>
              </a:rPr>
              <a:t>Offspring</a:t>
            </a:r>
            <a:endParaRPr lang="en-GB" altLang="en-US" sz="2400">
              <a:solidFill>
                <a:srgbClr val="01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1630363" y="3898900"/>
            <a:ext cx="3938587" cy="2122488"/>
            <a:chOff x="1644" y="2347"/>
            <a:chExt cx="2791" cy="1337"/>
          </a:xfrm>
        </p:grpSpPr>
        <p:sp>
          <p:nvSpPr>
            <p:cNvPr id="71684" name="Line 4"/>
            <p:cNvSpPr>
              <a:spLocks noChangeShapeType="1"/>
            </p:cNvSpPr>
            <p:nvPr/>
          </p:nvSpPr>
          <p:spPr bwMode="auto">
            <a:xfrm flipH="1">
              <a:off x="2018" y="2347"/>
              <a:ext cx="2417" cy="6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 flipH="1">
              <a:off x="1960" y="2347"/>
              <a:ext cx="96" cy="6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686" name="Group 6"/>
            <p:cNvGrpSpPr>
              <a:grpSpLocks/>
            </p:cNvGrpSpPr>
            <p:nvPr/>
          </p:nvGrpSpPr>
          <p:grpSpPr bwMode="auto">
            <a:xfrm>
              <a:off x="1644" y="2953"/>
              <a:ext cx="741" cy="731"/>
              <a:chOff x="365" y="3064"/>
              <a:chExt cx="1080" cy="1080"/>
            </a:xfrm>
          </p:grpSpPr>
          <p:sp>
            <p:nvSpPr>
              <p:cNvPr id="71687" name="Oval 7"/>
              <p:cNvSpPr>
                <a:spLocks noChangeArrowheads="1"/>
              </p:cNvSpPr>
              <p:nvPr/>
            </p:nvSpPr>
            <p:spPr bwMode="auto">
              <a:xfrm flipV="1">
                <a:off x="365" y="3064"/>
                <a:ext cx="1080" cy="1080"/>
              </a:xfrm>
              <a:prstGeom prst="ellipse">
                <a:avLst/>
              </a:prstGeom>
              <a:solidFill>
                <a:srgbClr val="6694D4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1688" name="Group 8"/>
              <p:cNvGrpSpPr>
                <a:grpSpLocks/>
              </p:cNvGrpSpPr>
              <p:nvPr/>
            </p:nvGrpSpPr>
            <p:grpSpPr bwMode="auto">
              <a:xfrm>
                <a:off x="990" y="3240"/>
                <a:ext cx="181" cy="721"/>
                <a:chOff x="990" y="3240"/>
                <a:chExt cx="181" cy="721"/>
              </a:xfrm>
            </p:grpSpPr>
            <p:sp>
              <p:nvSpPr>
                <p:cNvPr id="71689" name="Freeform 9"/>
                <p:cNvSpPr>
                  <a:spLocks/>
                </p:cNvSpPr>
                <p:nvPr/>
              </p:nvSpPr>
              <p:spPr bwMode="auto">
                <a:xfrm>
                  <a:off x="990" y="3240"/>
                  <a:ext cx="181" cy="721"/>
                </a:xfrm>
                <a:custGeom>
                  <a:avLst/>
                  <a:gdLst>
                    <a:gd name="T0" fmla="*/ 0 w 181"/>
                    <a:gd name="T1" fmla="*/ 19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19 h 721"/>
                    <a:gd name="T8" fmla="*/ 180 w 181"/>
                    <a:gd name="T9" fmla="*/ 339 h 721"/>
                    <a:gd name="T10" fmla="*/ 150 w 181"/>
                    <a:gd name="T11" fmla="*/ 359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59 h 721"/>
                    <a:gd name="T26" fmla="*/ 0 w 181"/>
                    <a:gd name="T27" fmla="*/ 339 h 721"/>
                    <a:gd name="T28" fmla="*/ 0 w 181"/>
                    <a:gd name="T29" fmla="*/ 1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19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19"/>
                      </a:lnTo>
                      <a:lnTo>
                        <a:pt x="180" y="339"/>
                      </a:lnTo>
                      <a:lnTo>
                        <a:pt x="150" y="359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59"/>
                      </a:lnTo>
                      <a:lnTo>
                        <a:pt x="0" y="33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690" name="Rectangle 10"/>
                <p:cNvSpPr>
                  <a:spLocks noChangeArrowheads="1"/>
                </p:cNvSpPr>
                <p:nvPr/>
              </p:nvSpPr>
              <p:spPr bwMode="auto">
                <a:xfrm flipV="1">
                  <a:off x="990" y="3760"/>
                  <a:ext cx="180" cy="8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691" name="Group 11"/>
              <p:cNvGrpSpPr>
                <a:grpSpLocks/>
              </p:cNvGrpSpPr>
              <p:nvPr/>
            </p:nvGrpSpPr>
            <p:grpSpPr bwMode="auto">
              <a:xfrm>
                <a:off x="630" y="3240"/>
                <a:ext cx="181" cy="721"/>
                <a:chOff x="630" y="3240"/>
                <a:chExt cx="181" cy="721"/>
              </a:xfrm>
            </p:grpSpPr>
            <p:sp>
              <p:nvSpPr>
                <p:cNvPr id="71692" name="Freeform 12"/>
                <p:cNvSpPr>
                  <a:spLocks/>
                </p:cNvSpPr>
                <p:nvPr/>
              </p:nvSpPr>
              <p:spPr bwMode="auto">
                <a:xfrm>
                  <a:off x="630" y="3240"/>
                  <a:ext cx="181" cy="721"/>
                </a:xfrm>
                <a:custGeom>
                  <a:avLst/>
                  <a:gdLst>
                    <a:gd name="T0" fmla="*/ 0 w 181"/>
                    <a:gd name="T1" fmla="*/ 19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19 h 721"/>
                    <a:gd name="T8" fmla="*/ 180 w 181"/>
                    <a:gd name="T9" fmla="*/ 339 h 721"/>
                    <a:gd name="T10" fmla="*/ 150 w 181"/>
                    <a:gd name="T11" fmla="*/ 359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59 h 721"/>
                    <a:gd name="T26" fmla="*/ 0 w 181"/>
                    <a:gd name="T27" fmla="*/ 339 h 721"/>
                    <a:gd name="T28" fmla="*/ 0 w 181"/>
                    <a:gd name="T29" fmla="*/ 1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19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19"/>
                      </a:lnTo>
                      <a:lnTo>
                        <a:pt x="180" y="339"/>
                      </a:lnTo>
                      <a:lnTo>
                        <a:pt x="150" y="359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59"/>
                      </a:lnTo>
                      <a:lnTo>
                        <a:pt x="0" y="33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693" name="Rectangle 13"/>
                <p:cNvSpPr>
                  <a:spLocks noChangeArrowheads="1"/>
                </p:cNvSpPr>
                <p:nvPr/>
              </p:nvSpPr>
              <p:spPr bwMode="auto">
                <a:xfrm flipV="1">
                  <a:off x="630" y="3760"/>
                  <a:ext cx="180" cy="8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71694" name="Group 14"/>
          <p:cNvGrpSpPr>
            <a:grpSpLocks/>
          </p:cNvGrpSpPr>
          <p:nvPr/>
        </p:nvGrpSpPr>
        <p:grpSpPr bwMode="auto">
          <a:xfrm>
            <a:off x="4319588" y="3890963"/>
            <a:ext cx="3924300" cy="2157412"/>
            <a:chOff x="3524" y="2325"/>
            <a:chExt cx="2781" cy="1359"/>
          </a:xfrm>
        </p:grpSpPr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>
              <a:off x="5874" y="2325"/>
              <a:ext cx="64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>
              <a:off x="3524" y="2347"/>
              <a:ext cx="2341" cy="6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697" name="Group 17"/>
            <p:cNvGrpSpPr>
              <a:grpSpLocks/>
            </p:cNvGrpSpPr>
            <p:nvPr/>
          </p:nvGrpSpPr>
          <p:grpSpPr bwMode="auto">
            <a:xfrm>
              <a:off x="5564" y="2953"/>
              <a:ext cx="741" cy="731"/>
              <a:chOff x="5225" y="3064"/>
              <a:chExt cx="1080" cy="1080"/>
            </a:xfrm>
          </p:grpSpPr>
          <p:sp>
            <p:nvSpPr>
              <p:cNvPr id="71698" name="Oval 18"/>
              <p:cNvSpPr>
                <a:spLocks noChangeArrowheads="1"/>
              </p:cNvSpPr>
              <p:nvPr/>
            </p:nvSpPr>
            <p:spPr bwMode="auto">
              <a:xfrm flipV="1">
                <a:off x="5225" y="3064"/>
                <a:ext cx="1080" cy="1080"/>
              </a:xfrm>
              <a:prstGeom prst="ellipse">
                <a:avLst/>
              </a:prstGeom>
              <a:solidFill>
                <a:srgbClr val="6694D4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1699" name="Group 19"/>
              <p:cNvGrpSpPr>
                <a:grpSpLocks/>
              </p:cNvGrpSpPr>
              <p:nvPr/>
            </p:nvGrpSpPr>
            <p:grpSpPr bwMode="auto">
              <a:xfrm>
                <a:off x="5850" y="3240"/>
                <a:ext cx="181" cy="721"/>
                <a:chOff x="5850" y="3240"/>
                <a:chExt cx="181" cy="721"/>
              </a:xfrm>
            </p:grpSpPr>
            <p:sp>
              <p:nvSpPr>
                <p:cNvPr id="71700" name="Freeform 20"/>
                <p:cNvSpPr>
                  <a:spLocks/>
                </p:cNvSpPr>
                <p:nvPr/>
              </p:nvSpPr>
              <p:spPr bwMode="auto">
                <a:xfrm>
                  <a:off x="5850" y="3240"/>
                  <a:ext cx="181" cy="721"/>
                </a:xfrm>
                <a:custGeom>
                  <a:avLst/>
                  <a:gdLst>
                    <a:gd name="T0" fmla="*/ 0 w 181"/>
                    <a:gd name="T1" fmla="*/ 20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20 h 721"/>
                    <a:gd name="T8" fmla="*/ 180 w 181"/>
                    <a:gd name="T9" fmla="*/ 340 h 721"/>
                    <a:gd name="T10" fmla="*/ 150 w 181"/>
                    <a:gd name="T11" fmla="*/ 360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60 h 721"/>
                    <a:gd name="T26" fmla="*/ 0 w 181"/>
                    <a:gd name="T27" fmla="*/ 340 h 721"/>
                    <a:gd name="T28" fmla="*/ 0 w 181"/>
                    <a:gd name="T29" fmla="*/ 2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20"/>
                      </a:lnTo>
                      <a:lnTo>
                        <a:pt x="180" y="340"/>
                      </a:lnTo>
                      <a:lnTo>
                        <a:pt x="150" y="360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60"/>
                      </a:lnTo>
                      <a:lnTo>
                        <a:pt x="0" y="34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01" name="Rectangle 21"/>
                <p:cNvSpPr>
                  <a:spLocks noChangeArrowheads="1"/>
                </p:cNvSpPr>
                <p:nvPr/>
              </p:nvSpPr>
              <p:spPr bwMode="auto">
                <a:xfrm flipV="1">
                  <a:off x="5850" y="3760"/>
                  <a:ext cx="180" cy="80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702" name="Group 22"/>
              <p:cNvGrpSpPr>
                <a:grpSpLocks/>
              </p:cNvGrpSpPr>
              <p:nvPr/>
            </p:nvGrpSpPr>
            <p:grpSpPr bwMode="auto">
              <a:xfrm>
                <a:off x="5490" y="3240"/>
                <a:ext cx="181" cy="721"/>
                <a:chOff x="5490" y="3240"/>
                <a:chExt cx="181" cy="721"/>
              </a:xfrm>
            </p:grpSpPr>
            <p:sp>
              <p:nvSpPr>
                <p:cNvPr id="71703" name="Freeform 23"/>
                <p:cNvSpPr>
                  <a:spLocks/>
                </p:cNvSpPr>
                <p:nvPr/>
              </p:nvSpPr>
              <p:spPr bwMode="auto">
                <a:xfrm>
                  <a:off x="5490" y="3240"/>
                  <a:ext cx="181" cy="721"/>
                </a:xfrm>
                <a:custGeom>
                  <a:avLst/>
                  <a:gdLst>
                    <a:gd name="T0" fmla="*/ 0 w 181"/>
                    <a:gd name="T1" fmla="*/ 20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20 h 721"/>
                    <a:gd name="T8" fmla="*/ 180 w 181"/>
                    <a:gd name="T9" fmla="*/ 340 h 721"/>
                    <a:gd name="T10" fmla="*/ 150 w 181"/>
                    <a:gd name="T11" fmla="*/ 360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60 h 721"/>
                    <a:gd name="T26" fmla="*/ 0 w 181"/>
                    <a:gd name="T27" fmla="*/ 340 h 721"/>
                    <a:gd name="T28" fmla="*/ 0 w 181"/>
                    <a:gd name="T29" fmla="*/ 2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20"/>
                      </a:lnTo>
                      <a:lnTo>
                        <a:pt x="180" y="340"/>
                      </a:lnTo>
                      <a:lnTo>
                        <a:pt x="150" y="360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60"/>
                      </a:lnTo>
                      <a:lnTo>
                        <a:pt x="0" y="34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04" name="Rectangle 24"/>
                <p:cNvSpPr>
                  <a:spLocks noChangeArrowheads="1"/>
                </p:cNvSpPr>
                <p:nvPr/>
              </p:nvSpPr>
              <p:spPr bwMode="auto">
                <a:xfrm flipV="1">
                  <a:off x="5490" y="3760"/>
                  <a:ext cx="180" cy="80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4187825" y="3868738"/>
            <a:ext cx="2116138" cy="2122487"/>
            <a:chOff x="3498" y="2347"/>
            <a:chExt cx="1500" cy="1337"/>
          </a:xfrm>
        </p:grpSpPr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>
              <a:off x="4446" y="2348"/>
              <a:ext cx="185" cy="6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07" name="Line 27"/>
            <p:cNvSpPr>
              <a:spLocks noChangeShapeType="1"/>
            </p:cNvSpPr>
            <p:nvPr/>
          </p:nvSpPr>
          <p:spPr bwMode="auto">
            <a:xfrm>
              <a:off x="3498" y="2347"/>
              <a:ext cx="988" cy="6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708" name="Group 28"/>
            <p:cNvGrpSpPr>
              <a:grpSpLocks/>
            </p:cNvGrpSpPr>
            <p:nvPr/>
          </p:nvGrpSpPr>
          <p:grpSpPr bwMode="auto">
            <a:xfrm>
              <a:off x="4257" y="2953"/>
              <a:ext cx="741" cy="731"/>
              <a:chOff x="3605" y="3064"/>
              <a:chExt cx="1080" cy="1080"/>
            </a:xfrm>
          </p:grpSpPr>
          <p:sp>
            <p:nvSpPr>
              <p:cNvPr id="71709" name="Oval 29"/>
              <p:cNvSpPr>
                <a:spLocks noChangeArrowheads="1"/>
              </p:cNvSpPr>
              <p:nvPr/>
            </p:nvSpPr>
            <p:spPr bwMode="auto">
              <a:xfrm flipV="1">
                <a:off x="3605" y="3064"/>
                <a:ext cx="1080" cy="1080"/>
              </a:xfrm>
              <a:prstGeom prst="ellipse">
                <a:avLst/>
              </a:prstGeom>
              <a:solidFill>
                <a:srgbClr val="6694D4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1710" name="Group 30"/>
              <p:cNvGrpSpPr>
                <a:grpSpLocks/>
              </p:cNvGrpSpPr>
              <p:nvPr/>
            </p:nvGrpSpPr>
            <p:grpSpPr bwMode="auto">
              <a:xfrm>
                <a:off x="3870" y="3240"/>
                <a:ext cx="181" cy="721"/>
                <a:chOff x="3870" y="3240"/>
                <a:chExt cx="181" cy="721"/>
              </a:xfrm>
            </p:grpSpPr>
            <p:sp>
              <p:nvSpPr>
                <p:cNvPr id="71711" name="Freeform 31"/>
                <p:cNvSpPr>
                  <a:spLocks/>
                </p:cNvSpPr>
                <p:nvPr/>
              </p:nvSpPr>
              <p:spPr bwMode="auto">
                <a:xfrm>
                  <a:off x="3870" y="3240"/>
                  <a:ext cx="181" cy="721"/>
                </a:xfrm>
                <a:custGeom>
                  <a:avLst/>
                  <a:gdLst>
                    <a:gd name="T0" fmla="*/ 0 w 181"/>
                    <a:gd name="T1" fmla="*/ 19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19 h 721"/>
                    <a:gd name="T8" fmla="*/ 180 w 181"/>
                    <a:gd name="T9" fmla="*/ 339 h 721"/>
                    <a:gd name="T10" fmla="*/ 150 w 181"/>
                    <a:gd name="T11" fmla="*/ 359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59 h 721"/>
                    <a:gd name="T26" fmla="*/ 0 w 181"/>
                    <a:gd name="T27" fmla="*/ 339 h 721"/>
                    <a:gd name="T28" fmla="*/ 0 w 181"/>
                    <a:gd name="T29" fmla="*/ 1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19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19"/>
                      </a:lnTo>
                      <a:lnTo>
                        <a:pt x="180" y="339"/>
                      </a:lnTo>
                      <a:lnTo>
                        <a:pt x="150" y="359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59"/>
                      </a:lnTo>
                      <a:lnTo>
                        <a:pt x="0" y="33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2" name="Rectangle 32"/>
                <p:cNvSpPr>
                  <a:spLocks noChangeArrowheads="1"/>
                </p:cNvSpPr>
                <p:nvPr/>
              </p:nvSpPr>
              <p:spPr bwMode="auto">
                <a:xfrm flipV="1">
                  <a:off x="3870" y="3760"/>
                  <a:ext cx="180" cy="8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713" name="Group 33"/>
              <p:cNvGrpSpPr>
                <a:grpSpLocks/>
              </p:cNvGrpSpPr>
              <p:nvPr/>
            </p:nvGrpSpPr>
            <p:grpSpPr bwMode="auto">
              <a:xfrm>
                <a:off x="4230" y="3240"/>
                <a:ext cx="181" cy="721"/>
                <a:chOff x="4230" y="3240"/>
                <a:chExt cx="181" cy="721"/>
              </a:xfrm>
            </p:grpSpPr>
            <p:sp>
              <p:nvSpPr>
                <p:cNvPr id="71714" name="Freeform 34"/>
                <p:cNvSpPr>
                  <a:spLocks/>
                </p:cNvSpPr>
                <p:nvPr/>
              </p:nvSpPr>
              <p:spPr bwMode="auto">
                <a:xfrm>
                  <a:off x="4230" y="3240"/>
                  <a:ext cx="181" cy="721"/>
                </a:xfrm>
                <a:custGeom>
                  <a:avLst/>
                  <a:gdLst>
                    <a:gd name="T0" fmla="*/ 0 w 181"/>
                    <a:gd name="T1" fmla="*/ 20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20 h 721"/>
                    <a:gd name="T8" fmla="*/ 180 w 181"/>
                    <a:gd name="T9" fmla="*/ 340 h 721"/>
                    <a:gd name="T10" fmla="*/ 150 w 181"/>
                    <a:gd name="T11" fmla="*/ 360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60 h 721"/>
                    <a:gd name="T26" fmla="*/ 0 w 181"/>
                    <a:gd name="T27" fmla="*/ 340 h 721"/>
                    <a:gd name="T28" fmla="*/ 0 w 181"/>
                    <a:gd name="T29" fmla="*/ 2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20"/>
                      </a:lnTo>
                      <a:lnTo>
                        <a:pt x="180" y="340"/>
                      </a:lnTo>
                      <a:lnTo>
                        <a:pt x="150" y="360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60"/>
                      </a:lnTo>
                      <a:lnTo>
                        <a:pt x="0" y="34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5" name="Rectangle 35"/>
                <p:cNvSpPr>
                  <a:spLocks noChangeArrowheads="1"/>
                </p:cNvSpPr>
                <p:nvPr/>
              </p:nvSpPr>
              <p:spPr bwMode="auto">
                <a:xfrm flipV="1">
                  <a:off x="4230" y="3760"/>
                  <a:ext cx="180" cy="80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71716" name="Group 36"/>
          <p:cNvGrpSpPr>
            <a:grpSpLocks/>
          </p:cNvGrpSpPr>
          <p:nvPr/>
        </p:nvGrpSpPr>
        <p:grpSpPr bwMode="auto">
          <a:xfrm>
            <a:off x="2185988" y="3868738"/>
            <a:ext cx="5389562" cy="2139950"/>
            <a:chOff x="2055" y="2336"/>
            <a:chExt cx="3819" cy="1348"/>
          </a:xfrm>
        </p:grpSpPr>
        <p:sp>
          <p:nvSpPr>
            <p:cNvPr id="71717" name="Line 37"/>
            <p:cNvSpPr>
              <a:spLocks noChangeShapeType="1"/>
            </p:cNvSpPr>
            <p:nvPr/>
          </p:nvSpPr>
          <p:spPr bwMode="auto">
            <a:xfrm flipH="1">
              <a:off x="3397" y="2336"/>
              <a:ext cx="2477" cy="6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18" name="Line 38"/>
            <p:cNvSpPr>
              <a:spLocks noChangeShapeType="1"/>
            </p:cNvSpPr>
            <p:nvPr/>
          </p:nvSpPr>
          <p:spPr bwMode="auto">
            <a:xfrm>
              <a:off x="2055" y="2347"/>
              <a:ext cx="1139" cy="6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719" name="Group 39"/>
            <p:cNvGrpSpPr>
              <a:grpSpLocks/>
            </p:cNvGrpSpPr>
            <p:nvPr/>
          </p:nvGrpSpPr>
          <p:grpSpPr bwMode="auto">
            <a:xfrm>
              <a:off x="2951" y="2953"/>
              <a:ext cx="741" cy="731"/>
              <a:chOff x="1985" y="3064"/>
              <a:chExt cx="1080" cy="1080"/>
            </a:xfrm>
          </p:grpSpPr>
          <p:sp>
            <p:nvSpPr>
              <p:cNvPr id="71720" name="Oval 40"/>
              <p:cNvSpPr>
                <a:spLocks noChangeArrowheads="1"/>
              </p:cNvSpPr>
              <p:nvPr/>
            </p:nvSpPr>
            <p:spPr bwMode="auto">
              <a:xfrm flipV="1">
                <a:off x="1985" y="3064"/>
                <a:ext cx="1080" cy="1080"/>
              </a:xfrm>
              <a:prstGeom prst="ellipse">
                <a:avLst/>
              </a:prstGeom>
              <a:solidFill>
                <a:srgbClr val="6694D4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1721" name="Group 41"/>
              <p:cNvGrpSpPr>
                <a:grpSpLocks/>
              </p:cNvGrpSpPr>
              <p:nvPr/>
            </p:nvGrpSpPr>
            <p:grpSpPr bwMode="auto">
              <a:xfrm>
                <a:off x="2250" y="3240"/>
                <a:ext cx="181" cy="721"/>
                <a:chOff x="2250" y="3240"/>
                <a:chExt cx="181" cy="721"/>
              </a:xfrm>
            </p:grpSpPr>
            <p:sp>
              <p:nvSpPr>
                <p:cNvPr id="71722" name="Freeform 42"/>
                <p:cNvSpPr>
                  <a:spLocks/>
                </p:cNvSpPr>
                <p:nvPr/>
              </p:nvSpPr>
              <p:spPr bwMode="auto">
                <a:xfrm>
                  <a:off x="2250" y="3240"/>
                  <a:ext cx="181" cy="721"/>
                </a:xfrm>
                <a:custGeom>
                  <a:avLst/>
                  <a:gdLst>
                    <a:gd name="T0" fmla="*/ 0 w 181"/>
                    <a:gd name="T1" fmla="*/ 19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19 h 721"/>
                    <a:gd name="T8" fmla="*/ 180 w 181"/>
                    <a:gd name="T9" fmla="*/ 339 h 721"/>
                    <a:gd name="T10" fmla="*/ 150 w 181"/>
                    <a:gd name="T11" fmla="*/ 359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59 h 721"/>
                    <a:gd name="T26" fmla="*/ 0 w 181"/>
                    <a:gd name="T27" fmla="*/ 339 h 721"/>
                    <a:gd name="T28" fmla="*/ 0 w 181"/>
                    <a:gd name="T29" fmla="*/ 1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19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19"/>
                      </a:lnTo>
                      <a:lnTo>
                        <a:pt x="180" y="339"/>
                      </a:lnTo>
                      <a:lnTo>
                        <a:pt x="150" y="359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59"/>
                      </a:lnTo>
                      <a:lnTo>
                        <a:pt x="0" y="33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23" name="Rectangle 43"/>
                <p:cNvSpPr>
                  <a:spLocks noChangeArrowheads="1"/>
                </p:cNvSpPr>
                <p:nvPr/>
              </p:nvSpPr>
              <p:spPr bwMode="auto">
                <a:xfrm flipV="1">
                  <a:off x="2250" y="3760"/>
                  <a:ext cx="180" cy="8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724" name="Group 44"/>
              <p:cNvGrpSpPr>
                <a:grpSpLocks/>
              </p:cNvGrpSpPr>
              <p:nvPr/>
            </p:nvGrpSpPr>
            <p:grpSpPr bwMode="auto">
              <a:xfrm>
                <a:off x="2610" y="3240"/>
                <a:ext cx="181" cy="721"/>
                <a:chOff x="2610" y="3240"/>
                <a:chExt cx="181" cy="721"/>
              </a:xfrm>
            </p:grpSpPr>
            <p:sp>
              <p:nvSpPr>
                <p:cNvPr id="71725" name="Freeform 45"/>
                <p:cNvSpPr>
                  <a:spLocks/>
                </p:cNvSpPr>
                <p:nvPr/>
              </p:nvSpPr>
              <p:spPr bwMode="auto">
                <a:xfrm>
                  <a:off x="2610" y="3240"/>
                  <a:ext cx="181" cy="721"/>
                </a:xfrm>
                <a:custGeom>
                  <a:avLst/>
                  <a:gdLst>
                    <a:gd name="T0" fmla="*/ 0 w 181"/>
                    <a:gd name="T1" fmla="*/ 20 h 721"/>
                    <a:gd name="T2" fmla="*/ 30 w 181"/>
                    <a:gd name="T3" fmla="*/ 0 h 721"/>
                    <a:gd name="T4" fmla="*/ 150 w 181"/>
                    <a:gd name="T5" fmla="*/ 0 h 721"/>
                    <a:gd name="T6" fmla="*/ 180 w 181"/>
                    <a:gd name="T7" fmla="*/ 20 h 721"/>
                    <a:gd name="T8" fmla="*/ 180 w 181"/>
                    <a:gd name="T9" fmla="*/ 340 h 721"/>
                    <a:gd name="T10" fmla="*/ 150 w 181"/>
                    <a:gd name="T11" fmla="*/ 360 h 721"/>
                    <a:gd name="T12" fmla="*/ 180 w 181"/>
                    <a:gd name="T13" fmla="*/ 380 h 721"/>
                    <a:gd name="T14" fmla="*/ 180 w 181"/>
                    <a:gd name="T15" fmla="*/ 700 h 721"/>
                    <a:gd name="T16" fmla="*/ 150 w 181"/>
                    <a:gd name="T17" fmla="*/ 720 h 721"/>
                    <a:gd name="T18" fmla="*/ 30 w 181"/>
                    <a:gd name="T19" fmla="*/ 720 h 721"/>
                    <a:gd name="T20" fmla="*/ 0 w 181"/>
                    <a:gd name="T21" fmla="*/ 700 h 721"/>
                    <a:gd name="T22" fmla="*/ 0 w 181"/>
                    <a:gd name="T23" fmla="*/ 380 h 721"/>
                    <a:gd name="T24" fmla="*/ 30 w 181"/>
                    <a:gd name="T25" fmla="*/ 360 h 721"/>
                    <a:gd name="T26" fmla="*/ 0 w 181"/>
                    <a:gd name="T27" fmla="*/ 340 h 721"/>
                    <a:gd name="T28" fmla="*/ 0 w 181"/>
                    <a:gd name="T29" fmla="*/ 2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721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150" y="0"/>
                      </a:lnTo>
                      <a:lnTo>
                        <a:pt x="180" y="20"/>
                      </a:lnTo>
                      <a:lnTo>
                        <a:pt x="180" y="340"/>
                      </a:lnTo>
                      <a:lnTo>
                        <a:pt x="150" y="360"/>
                      </a:lnTo>
                      <a:lnTo>
                        <a:pt x="180" y="380"/>
                      </a:lnTo>
                      <a:lnTo>
                        <a:pt x="180" y="700"/>
                      </a:lnTo>
                      <a:lnTo>
                        <a:pt x="150" y="720"/>
                      </a:lnTo>
                      <a:lnTo>
                        <a:pt x="30" y="720"/>
                      </a:lnTo>
                      <a:lnTo>
                        <a:pt x="0" y="700"/>
                      </a:lnTo>
                      <a:lnTo>
                        <a:pt x="0" y="380"/>
                      </a:lnTo>
                      <a:lnTo>
                        <a:pt x="30" y="360"/>
                      </a:lnTo>
                      <a:lnTo>
                        <a:pt x="0" y="34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26" name="Rectangle 46"/>
                <p:cNvSpPr>
                  <a:spLocks noChangeArrowheads="1"/>
                </p:cNvSpPr>
                <p:nvPr/>
              </p:nvSpPr>
              <p:spPr bwMode="auto">
                <a:xfrm flipV="1">
                  <a:off x="2610" y="3760"/>
                  <a:ext cx="180" cy="80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71727" name="Group 47"/>
          <p:cNvGrpSpPr>
            <a:grpSpLocks/>
          </p:cNvGrpSpPr>
          <p:nvPr/>
        </p:nvGrpSpPr>
        <p:grpSpPr bwMode="auto">
          <a:xfrm>
            <a:off x="249238" y="2159000"/>
            <a:ext cx="7478712" cy="1716088"/>
            <a:chOff x="149" y="1360"/>
            <a:chExt cx="4711" cy="1081"/>
          </a:xfrm>
        </p:grpSpPr>
        <p:sp>
          <p:nvSpPr>
            <p:cNvPr id="71728" name="Text Box 48"/>
            <p:cNvSpPr txBox="1">
              <a:spLocks noChangeArrowheads="1"/>
            </p:cNvSpPr>
            <p:nvPr/>
          </p:nvSpPr>
          <p:spPr bwMode="auto">
            <a:xfrm>
              <a:off x="149" y="1871"/>
              <a:ext cx="979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2200" b="1" i="1">
                  <a:solidFill>
                    <a:srgbClr val="010000"/>
                  </a:solidFill>
                </a:rPr>
                <a:t>Sperm &amp; eggs</a:t>
              </a:r>
              <a:endParaRPr lang="en-GB" altLang="en-US" sz="2400">
                <a:solidFill>
                  <a:srgbClr val="01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729" name="Group 49"/>
            <p:cNvGrpSpPr>
              <a:grpSpLocks/>
            </p:cNvGrpSpPr>
            <p:nvPr/>
          </p:nvGrpSpPr>
          <p:grpSpPr bwMode="auto">
            <a:xfrm>
              <a:off x="1317" y="1360"/>
              <a:ext cx="3543" cy="1081"/>
              <a:chOff x="1836" y="1260"/>
              <a:chExt cx="3985" cy="1081"/>
            </a:xfrm>
          </p:grpSpPr>
          <p:grpSp>
            <p:nvGrpSpPr>
              <p:cNvPr id="71730" name="Group 50"/>
              <p:cNvGrpSpPr>
                <a:grpSpLocks/>
              </p:cNvGrpSpPr>
              <p:nvPr/>
            </p:nvGrpSpPr>
            <p:grpSpPr bwMode="auto">
              <a:xfrm>
                <a:off x="1836" y="1260"/>
                <a:ext cx="1621" cy="1081"/>
                <a:chOff x="1080" y="1440"/>
                <a:chExt cx="1621" cy="1081"/>
              </a:xfrm>
            </p:grpSpPr>
            <p:sp>
              <p:nvSpPr>
                <p:cNvPr id="71731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170" y="1440"/>
                  <a:ext cx="720" cy="3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1732" name="Line 52"/>
                <p:cNvSpPr>
                  <a:spLocks noChangeShapeType="1"/>
                </p:cNvSpPr>
                <p:nvPr/>
              </p:nvSpPr>
              <p:spPr bwMode="auto">
                <a:xfrm>
                  <a:off x="1890" y="1440"/>
                  <a:ext cx="720" cy="3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71733" name="Group 53"/>
                <p:cNvGrpSpPr>
                  <a:grpSpLocks/>
                </p:cNvGrpSpPr>
                <p:nvPr/>
              </p:nvGrpSpPr>
              <p:grpSpPr bwMode="auto">
                <a:xfrm>
                  <a:off x="1080" y="1800"/>
                  <a:ext cx="181" cy="721"/>
                  <a:chOff x="1080" y="1800"/>
                  <a:chExt cx="181" cy="721"/>
                </a:xfrm>
              </p:grpSpPr>
              <p:sp>
                <p:nvSpPr>
                  <p:cNvPr id="71734" name="Freeform 54"/>
                  <p:cNvSpPr>
                    <a:spLocks/>
                  </p:cNvSpPr>
                  <p:nvPr/>
                </p:nvSpPr>
                <p:spPr bwMode="auto">
                  <a:xfrm>
                    <a:off x="1080" y="1800"/>
                    <a:ext cx="18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35" name="Rectangle 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80" y="2320"/>
                    <a:ext cx="18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1736" name="Group 56"/>
                <p:cNvGrpSpPr>
                  <a:grpSpLocks/>
                </p:cNvGrpSpPr>
                <p:nvPr/>
              </p:nvGrpSpPr>
              <p:grpSpPr bwMode="auto">
                <a:xfrm>
                  <a:off x="2520" y="1800"/>
                  <a:ext cx="181" cy="721"/>
                  <a:chOff x="2520" y="1800"/>
                  <a:chExt cx="181" cy="721"/>
                </a:xfrm>
              </p:grpSpPr>
              <p:sp>
                <p:nvSpPr>
                  <p:cNvPr id="71737" name="Freeform 57"/>
                  <p:cNvSpPr>
                    <a:spLocks/>
                  </p:cNvSpPr>
                  <p:nvPr/>
                </p:nvSpPr>
                <p:spPr bwMode="auto">
                  <a:xfrm>
                    <a:off x="2520" y="1800"/>
                    <a:ext cx="18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38" name="Rectangle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520" y="2320"/>
                    <a:ext cx="180" cy="80"/>
                  </a:xfrm>
                  <a:prstGeom prst="rect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1739" name="Group 59"/>
              <p:cNvGrpSpPr>
                <a:grpSpLocks/>
              </p:cNvGrpSpPr>
              <p:nvPr/>
            </p:nvGrpSpPr>
            <p:grpSpPr bwMode="auto">
              <a:xfrm>
                <a:off x="4200" y="1260"/>
                <a:ext cx="1621" cy="1081"/>
                <a:chOff x="4140" y="1440"/>
                <a:chExt cx="1621" cy="1081"/>
              </a:xfrm>
            </p:grpSpPr>
            <p:sp>
              <p:nvSpPr>
                <p:cNvPr id="7174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230" y="1440"/>
                  <a:ext cx="630" cy="3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1741" name="Line 61"/>
                <p:cNvSpPr>
                  <a:spLocks noChangeShapeType="1"/>
                </p:cNvSpPr>
                <p:nvPr/>
              </p:nvSpPr>
              <p:spPr bwMode="auto">
                <a:xfrm>
                  <a:off x="4950" y="1440"/>
                  <a:ext cx="720" cy="3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71742" name="Group 62"/>
                <p:cNvGrpSpPr>
                  <a:grpSpLocks/>
                </p:cNvGrpSpPr>
                <p:nvPr/>
              </p:nvGrpSpPr>
              <p:grpSpPr bwMode="auto">
                <a:xfrm>
                  <a:off x="4140" y="1800"/>
                  <a:ext cx="181" cy="721"/>
                  <a:chOff x="4140" y="1800"/>
                  <a:chExt cx="181" cy="721"/>
                </a:xfrm>
              </p:grpSpPr>
              <p:sp>
                <p:nvSpPr>
                  <p:cNvPr id="71743" name="Freeform 63"/>
                  <p:cNvSpPr>
                    <a:spLocks/>
                  </p:cNvSpPr>
                  <p:nvPr/>
                </p:nvSpPr>
                <p:spPr bwMode="auto">
                  <a:xfrm>
                    <a:off x="4140" y="1800"/>
                    <a:ext cx="18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44" name="Rectangle 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40" y="2320"/>
                    <a:ext cx="18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1745" name="Group 65"/>
                <p:cNvGrpSpPr>
                  <a:grpSpLocks/>
                </p:cNvGrpSpPr>
                <p:nvPr/>
              </p:nvGrpSpPr>
              <p:grpSpPr bwMode="auto">
                <a:xfrm>
                  <a:off x="5580" y="1800"/>
                  <a:ext cx="181" cy="721"/>
                  <a:chOff x="5580" y="1800"/>
                  <a:chExt cx="181" cy="721"/>
                </a:xfrm>
              </p:grpSpPr>
              <p:sp>
                <p:nvSpPr>
                  <p:cNvPr id="71746" name="Freeform 66"/>
                  <p:cNvSpPr>
                    <a:spLocks/>
                  </p:cNvSpPr>
                  <p:nvPr/>
                </p:nvSpPr>
                <p:spPr bwMode="auto">
                  <a:xfrm>
                    <a:off x="5580" y="1800"/>
                    <a:ext cx="18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47" name="Rectangle 6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580" y="2320"/>
                    <a:ext cx="180" cy="80"/>
                  </a:xfrm>
                  <a:prstGeom prst="rect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71748" name="Text Box 68"/>
          <p:cNvSpPr txBox="1">
            <a:spLocks noChangeArrowheads="1"/>
          </p:cNvSpPr>
          <p:nvPr/>
        </p:nvSpPr>
        <p:spPr bwMode="auto">
          <a:xfrm>
            <a:off x="6918325" y="6092825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b="1">
                <a:solidFill>
                  <a:srgbClr val="FF0000"/>
                </a:solidFill>
              </a:rPr>
              <a:t>Affected</a:t>
            </a:r>
            <a:endParaRPr lang="en-GB" altLang="en-US" sz="2400"/>
          </a:p>
        </p:txBody>
      </p:sp>
      <p:sp>
        <p:nvSpPr>
          <p:cNvPr id="71749" name="Text Box 69"/>
          <p:cNvSpPr txBox="1">
            <a:spLocks noChangeArrowheads="1"/>
          </p:cNvSpPr>
          <p:nvPr/>
        </p:nvSpPr>
        <p:spPr bwMode="auto">
          <a:xfrm>
            <a:off x="5324475" y="6092825"/>
            <a:ext cx="113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b="1">
                <a:solidFill>
                  <a:srgbClr val="FF0000"/>
                </a:solidFill>
              </a:rPr>
              <a:t>Carrier</a:t>
            </a:r>
            <a:endParaRPr lang="en-GB" altLang="en-US" sz="2400"/>
          </a:p>
        </p:txBody>
      </p:sp>
      <p:grpSp>
        <p:nvGrpSpPr>
          <p:cNvPr id="71750" name="Group 70"/>
          <p:cNvGrpSpPr>
            <a:grpSpLocks/>
          </p:cNvGrpSpPr>
          <p:nvPr/>
        </p:nvGrpSpPr>
        <p:grpSpPr bwMode="auto">
          <a:xfrm>
            <a:off x="250825" y="787400"/>
            <a:ext cx="8574088" cy="1495425"/>
            <a:chOff x="668" y="424"/>
            <a:chExt cx="6076" cy="942"/>
          </a:xfrm>
        </p:grpSpPr>
        <p:sp>
          <p:nvSpPr>
            <p:cNvPr id="71751" name="Text Box 71"/>
            <p:cNvSpPr txBox="1">
              <a:spLocks noChangeArrowheads="1"/>
            </p:cNvSpPr>
            <p:nvPr/>
          </p:nvSpPr>
          <p:spPr bwMode="auto">
            <a:xfrm>
              <a:off x="668" y="599"/>
              <a:ext cx="857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2200" b="1" i="1" dirty="0">
                  <a:solidFill>
                    <a:srgbClr val="010000"/>
                  </a:solidFill>
                </a:rPr>
                <a:t>Parents</a:t>
              </a:r>
              <a:endParaRPr lang="en-GB" altLang="en-US" sz="2400" dirty="0">
                <a:solidFill>
                  <a:srgbClr val="01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752" name="Group 72"/>
            <p:cNvGrpSpPr>
              <a:grpSpLocks/>
            </p:cNvGrpSpPr>
            <p:nvPr/>
          </p:nvGrpSpPr>
          <p:grpSpPr bwMode="auto">
            <a:xfrm>
              <a:off x="2331" y="424"/>
              <a:ext cx="4413" cy="942"/>
              <a:chOff x="2187" y="364"/>
              <a:chExt cx="4413" cy="942"/>
            </a:xfrm>
          </p:grpSpPr>
          <p:grpSp>
            <p:nvGrpSpPr>
              <p:cNvPr id="71753" name="Group 73"/>
              <p:cNvGrpSpPr>
                <a:grpSpLocks/>
              </p:cNvGrpSpPr>
              <p:nvPr/>
            </p:nvGrpSpPr>
            <p:grpSpPr bwMode="auto">
              <a:xfrm>
                <a:off x="2187" y="364"/>
                <a:ext cx="919" cy="919"/>
                <a:chOff x="1355" y="364"/>
                <a:chExt cx="1080" cy="1080"/>
              </a:xfrm>
            </p:grpSpPr>
            <p:sp>
              <p:nvSpPr>
                <p:cNvPr id="71754" name="Oval 74"/>
                <p:cNvSpPr>
                  <a:spLocks noChangeArrowheads="1"/>
                </p:cNvSpPr>
                <p:nvPr/>
              </p:nvSpPr>
              <p:spPr bwMode="auto">
                <a:xfrm flipV="1">
                  <a:off x="1355" y="364"/>
                  <a:ext cx="1080" cy="1080"/>
                </a:xfrm>
                <a:prstGeom prst="ellipse">
                  <a:avLst/>
                </a:prstGeom>
                <a:solidFill>
                  <a:srgbClr val="6694D4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71755" name="Group 75"/>
                <p:cNvGrpSpPr>
                  <a:grpSpLocks/>
                </p:cNvGrpSpPr>
                <p:nvPr/>
              </p:nvGrpSpPr>
              <p:grpSpPr bwMode="auto">
                <a:xfrm>
                  <a:off x="1620" y="540"/>
                  <a:ext cx="181" cy="721"/>
                  <a:chOff x="1620" y="540"/>
                  <a:chExt cx="181" cy="721"/>
                </a:xfrm>
              </p:grpSpPr>
              <p:sp>
                <p:nvSpPr>
                  <p:cNvPr id="71756" name="Freeform 76"/>
                  <p:cNvSpPr>
                    <a:spLocks/>
                  </p:cNvSpPr>
                  <p:nvPr/>
                </p:nvSpPr>
                <p:spPr bwMode="auto">
                  <a:xfrm>
                    <a:off x="1620" y="540"/>
                    <a:ext cx="18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57" name="Rectangle 7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620" y="1060"/>
                    <a:ext cx="18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1758" name="Group 78"/>
                <p:cNvGrpSpPr>
                  <a:grpSpLocks/>
                </p:cNvGrpSpPr>
                <p:nvPr/>
              </p:nvGrpSpPr>
              <p:grpSpPr bwMode="auto">
                <a:xfrm>
                  <a:off x="1998" y="528"/>
                  <a:ext cx="181" cy="721"/>
                  <a:chOff x="1760" y="540"/>
                  <a:chExt cx="161" cy="721"/>
                </a:xfrm>
              </p:grpSpPr>
              <p:sp>
                <p:nvSpPr>
                  <p:cNvPr id="71759" name="Freeform 79"/>
                  <p:cNvSpPr>
                    <a:spLocks/>
                  </p:cNvSpPr>
                  <p:nvPr/>
                </p:nvSpPr>
                <p:spPr bwMode="auto">
                  <a:xfrm>
                    <a:off x="1760" y="540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60" name="Rectangle 8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760" y="1060"/>
                    <a:ext cx="160" cy="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71761" name="Rectangle 81"/>
                <p:cNvSpPr>
                  <a:spLocks noChangeArrowheads="1"/>
                </p:cNvSpPr>
                <p:nvPr/>
              </p:nvSpPr>
              <p:spPr bwMode="auto">
                <a:xfrm flipV="1">
                  <a:off x="1998" y="1056"/>
                  <a:ext cx="180" cy="80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762" name="Group 82"/>
              <p:cNvGrpSpPr>
                <a:grpSpLocks/>
              </p:cNvGrpSpPr>
              <p:nvPr/>
            </p:nvGrpSpPr>
            <p:grpSpPr bwMode="auto">
              <a:xfrm>
                <a:off x="4551" y="364"/>
                <a:ext cx="919" cy="919"/>
                <a:chOff x="4325" y="364"/>
                <a:chExt cx="1080" cy="1080"/>
              </a:xfrm>
            </p:grpSpPr>
            <p:sp>
              <p:nvSpPr>
                <p:cNvPr id="71763" name="Oval 83"/>
                <p:cNvSpPr>
                  <a:spLocks noChangeArrowheads="1"/>
                </p:cNvSpPr>
                <p:nvPr/>
              </p:nvSpPr>
              <p:spPr bwMode="auto">
                <a:xfrm flipV="1">
                  <a:off x="4325" y="364"/>
                  <a:ext cx="1080" cy="1080"/>
                </a:xfrm>
                <a:prstGeom prst="ellipse">
                  <a:avLst/>
                </a:prstGeom>
                <a:solidFill>
                  <a:srgbClr val="6694D4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71764" name="Group 84"/>
                <p:cNvGrpSpPr>
                  <a:grpSpLocks/>
                </p:cNvGrpSpPr>
                <p:nvPr/>
              </p:nvGrpSpPr>
              <p:grpSpPr bwMode="auto">
                <a:xfrm>
                  <a:off x="4590" y="540"/>
                  <a:ext cx="181" cy="721"/>
                  <a:chOff x="4590" y="540"/>
                  <a:chExt cx="181" cy="721"/>
                </a:xfrm>
              </p:grpSpPr>
              <p:sp>
                <p:nvSpPr>
                  <p:cNvPr id="71765" name="Freeform 85"/>
                  <p:cNvSpPr>
                    <a:spLocks/>
                  </p:cNvSpPr>
                  <p:nvPr/>
                </p:nvSpPr>
                <p:spPr bwMode="auto">
                  <a:xfrm>
                    <a:off x="4590" y="540"/>
                    <a:ext cx="18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66" name="Rectangle 8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90" y="1060"/>
                    <a:ext cx="18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1767" name="Group 87"/>
                <p:cNvGrpSpPr>
                  <a:grpSpLocks/>
                </p:cNvGrpSpPr>
                <p:nvPr/>
              </p:nvGrpSpPr>
              <p:grpSpPr bwMode="auto">
                <a:xfrm>
                  <a:off x="4968" y="528"/>
                  <a:ext cx="181" cy="721"/>
                  <a:chOff x="4400" y="540"/>
                  <a:chExt cx="161" cy="721"/>
                </a:xfrm>
              </p:grpSpPr>
              <p:sp>
                <p:nvSpPr>
                  <p:cNvPr id="71768" name="Freeform 88"/>
                  <p:cNvSpPr>
                    <a:spLocks/>
                  </p:cNvSpPr>
                  <p:nvPr/>
                </p:nvSpPr>
                <p:spPr bwMode="auto">
                  <a:xfrm>
                    <a:off x="4400" y="540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30 w 181"/>
                      <a:gd name="T3" fmla="*/ 0 h 721"/>
                      <a:gd name="T4" fmla="*/ 150 w 181"/>
                      <a:gd name="T5" fmla="*/ 0 h 721"/>
                      <a:gd name="T6" fmla="*/ 180 w 181"/>
                      <a:gd name="T7" fmla="*/ 20 h 721"/>
                      <a:gd name="T8" fmla="*/ 180 w 181"/>
                      <a:gd name="T9" fmla="*/ 340 h 721"/>
                      <a:gd name="T10" fmla="*/ 150 w 181"/>
                      <a:gd name="T11" fmla="*/ 360 h 721"/>
                      <a:gd name="T12" fmla="*/ 180 w 181"/>
                      <a:gd name="T13" fmla="*/ 380 h 721"/>
                      <a:gd name="T14" fmla="*/ 180 w 181"/>
                      <a:gd name="T15" fmla="*/ 700 h 721"/>
                      <a:gd name="T16" fmla="*/ 150 w 181"/>
                      <a:gd name="T17" fmla="*/ 720 h 721"/>
                      <a:gd name="T18" fmla="*/ 3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3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769" name="Rectangle 8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00" y="1060"/>
                    <a:ext cx="160" cy="8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71770" name="Rectangle 90"/>
                <p:cNvSpPr>
                  <a:spLocks noChangeArrowheads="1"/>
                </p:cNvSpPr>
                <p:nvPr/>
              </p:nvSpPr>
              <p:spPr bwMode="auto">
                <a:xfrm flipV="1">
                  <a:off x="4968" y="1056"/>
                  <a:ext cx="180" cy="80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71771" name="Text Box 91"/>
              <p:cNvSpPr txBox="1">
                <a:spLocks noChangeArrowheads="1"/>
              </p:cNvSpPr>
              <p:nvPr/>
            </p:nvSpPr>
            <p:spPr bwMode="auto">
              <a:xfrm>
                <a:off x="5412" y="1056"/>
                <a:ext cx="1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FF0000"/>
                    </a:solidFill>
                  </a:rPr>
                  <a:t>Carrier</a:t>
                </a:r>
                <a:endParaRPr lang="en-GB" altLang="en-US" sz="2400"/>
              </a:p>
            </p:txBody>
          </p:sp>
          <p:sp>
            <p:nvSpPr>
              <p:cNvPr id="71772" name="Text Box 92"/>
              <p:cNvSpPr txBox="1">
                <a:spLocks noChangeArrowheads="1"/>
              </p:cNvSpPr>
              <p:nvPr/>
            </p:nvSpPr>
            <p:spPr bwMode="auto">
              <a:xfrm>
                <a:off x="3126" y="1056"/>
                <a:ext cx="1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FF0000"/>
                    </a:solidFill>
                  </a:rPr>
                  <a:t>Carrier</a:t>
                </a:r>
                <a:endParaRPr lang="en-GB" altLang="en-US" sz="2400"/>
              </a:p>
            </p:txBody>
          </p:sp>
        </p:grpSp>
      </p:grpSp>
      <p:sp>
        <p:nvSpPr>
          <p:cNvPr id="71773" name="Text Box 93"/>
          <p:cNvSpPr txBox="1">
            <a:spLocks noChangeArrowheads="1"/>
          </p:cNvSpPr>
          <p:nvPr/>
        </p:nvSpPr>
        <p:spPr bwMode="auto">
          <a:xfrm>
            <a:off x="3448050" y="60928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b="1">
                <a:solidFill>
                  <a:srgbClr val="FF0000"/>
                </a:solidFill>
              </a:rPr>
              <a:t>Carrier</a:t>
            </a:r>
            <a:endParaRPr lang="en-GB" altLang="en-US" sz="2400"/>
          </a:p>
        </p:txBody>
      </p:sp>
      <p:sp>
        <p:nvSpPr>
          <p:cNvPr id="71774" name="Text Box 94"/>
          <p:cNvSpPr txBox="1">
            <a:spLocks noChangeArrowheads="1"/>
          </p:cNvSpPr>
          <p:nvPr/>
        </p:nvSpPr>
        <p:spPr bwMode="auto">
          <a:xfrm>
            <a:off x="2238375" y="6164263"/>
            <a:ext cx="103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altLang="en-US" sz="2000"/>
          </a:p>
        </p:txBody>
      </p:sp>
      <p:sp>
        <p:nvSpPr>
          <p:cNvPr id="71775" name="Text Box 95"/>
          <p:cNvSpPr txBox="1">
            <a:spLocks noChangeArrowheads="1"/>
          </p:cNvSpPr>
          <p:nvPr/>
        </p:nvSpPr>
        <p:spPr bwMode="auto">
          <a:xfrm>
            <a:off x="1695450" y="6092825"/>
            <a:ext cx="900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b="1"/>
              <a:t>Normal</a:t>
            </a:r>
          </a:p>
        </p:txBody>
      </p:sp>
      <p:sp>
        <p:nvSpPr>
          <p:cNvPr id="71776" name="Rectangle 96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177800"/>
            <a:ext cx="8424862" cy="455613"/>
          </a:xfrm>
        </p:spPr>
        <p:txBody>
          <a:bodyPr>
            <a:normAutofit fontScale="90000"/>
          </a:bodyPr>
          <a:lstStyle/>
          <a:p>
            <a:r>
              <a:rPr lang="en-GB" altLang="en-US" sz="3600" b="1">
                <a:solidFill>
                  <a:srgbClr val="5C5496"/>
                </a:solidFill>
              </a:rPr>
              <a:t>Recessive Inheritance</a:t>
            </a:r>
          </a:p>
        </p:txBody>
      </p:sp>
    </p:spTree>
    <p:extLst>
      <p:ext uri="{BB962C8B-B14F-4D97-AF65-F5344CB8AC3E}">
        <p14:creationId xmlns:p14="http://schemas.microsoft.com/office/powerpoint/2010/main" val="20388983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748" grpId="0"/>
      <p:bldP spid="71749" grpId="0"/>
      <p:bldP spid="71773" grpId="0"/>
      <p:bldP spid="717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To </a:t>
            </a:r>
            <a:r>
              <a:rPr lang="en-GB" dirty="0"/>
              <a:t>explain this, we must talk about genes. </a:t>
            </a:r>
          </a:p>
          <a:p>
            <a:r>
              <a:rPr lang="en-GB" dirty="0"/>
              <a:t>Genes work in pairs. For each thing you inherit (for example, </a:t>
            </a:r>
          </a:p>
          <a:p>
            <a:pPr marL="68580" indent="0">
              <a:buNone/>
            </a:pPr>
            <a:r>
              <a:rPr lang="en-GB" dirty="0" smtClean="0"/>
              <a:t>     the </a:t>
            </a:r>
            <a:r>
              <a:rPr lang="en-GB" dirty="0"/>
              <a:t>colour of your skin, hair and eyes) you get one gene from </a:t>
            </a:r>
          </a:p>
          <a:p>
            <a:pPr marL="68580" indent="0">
              <a:buNone/>
            </a:pPr>
            <a:r>
              <a:rPr lang="en-GB" dirty="0" smtClean="0"/>
              <a:t>     your </a:t>
            </a:r>
            <a:r>
              <a:rPr lang="en-GB" dirty="0"/>
              <a:t>mother and one gene from your father. </a:t>
            </a:r>
          </a:p>
          <a:p>
            <a:r>
              <a:rPr lang="en-GB" dirty="0"/>
              <a:t>People who are carriers have inherited one unusual gene </a:t>
            </a:r>
          </a:p>
          <a:p>
            <a:pPr marL="68580" indent="0">
              <a:buNone/>
            </a:pPr>
            <a:r>
              <a:rPr lang="en-GB" dirty="0" smtClean="0"/>
              <a:t>     for </a:t>
            </a:r>
            <a:r>
              <a:rPr lang="en-GB" dirty="0"/>
              <a:t>haemoglobin from one parent. Because they have </a:t>
            </a:r>
          </a:p>
          <a:p>
            <a:pPr marL="68580" indent="0">
              <a:buNone/>
            </a:pPr>
            <a:r>
              <a:rPr lang="en-GB" dirty="0" smtClean="0"/>
              <a:t>     also </a:t>
            </a:r>
            <a:r>
              <a:rPr lang="en-GB" dirty="0"/>
              <a:t>inherited one usual gene for haemoglobin from the </a:t>
            </a:r>
          </a:p>
          <a:p>
            <a:pPr marL="68580" indent="0">
              <a:buNone/>
            </a:pPr>
            <a:r>
              <a:rPr lang="en-GB" dirty="0" smtClean="0"/>
              <a:t>     other </a:t>
            </a:r>
            <a:r>
              <a:rPr lang="en-GB" dirty="0"/>
              <a:t>parent, they will never have a haemoglobin disorder </a:t>
            </a:r>
          </a:p>
          <a:p>
            <a:pPr marL="68580" indent="0">
              <a:buNone/>
            </a:pPr>
            <a:r>
              <a:rPr lang="en-GB" dirty="0" smtClean="0"/>
              <a:t>     themselves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dirty="0" smtClean="0"/>
              <a:t>     But</a:t>
            </a:r>
            <a:r>
              <a:rPr lang="en-GB" dirty="0"/>
              <a:t>, if a carrier has a baby with another person who is </a:t>
            </a:r>
          </a:p>
          <a:p>
            <a:pPr marL="68580" indent="0">
              <a:buNone/>
            </a:pPr>
            <a:r>
              <a:rPr lang="en-GB" dirty="0" smtClean="0"/>
              <a:t>    also </a:t>
            </a:r>
            <a:r>
              <a:rPr lang="en-GB" dirty="0"/>
              <a:t>a carrier, their baby has a 1 in 4 (25%) chance of </a:t>
            </a:r>
          </a:p>
          <a:p>
            <a:pPr marL="68580" indent="0">
              <a:buNone/>
            </a:pPr>
            <a:r>
              <a:rPr lang="en-GB" dirty="0" smtClean="0"/>
              <a:t>    having </a:t>
            </a:r>
            <a:r>
              <a:rPr lang="en-GB" dirty="0"/>
              <a:t>a haemoglobin disorder such as sickle cell disease or </a:t>
            </a:r>
          </a:p>
          <a:p>
            <a:pPr marL="6858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thalassaemia</a:t>
            </a:r>
            <a:r>
              <a:rPr lang="en-GB" dirty="0" smtClean="0"/>
              <a:t> </a:t>
            </a:r>
            <a:r>
              <a:rPr lang="en-GB" dirty="0"/>
              <a:t>major.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26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History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Jane </a:t>
            </a:r>
            <a:r>
              <a:rPr lang="en-GB" dirty="0" err="1" smtClean="0"/>
              <a:t>hobson</a:t>
            </a:r>
            <a:r>
              <a:rPr lang="en-GB" dirty="0" smtClean="0"/>
              <a:t> 30 year old lady</a:t>
            </a:r>
          </a:p>
          <a:p>
            <a:r>
              <a:rPr lang="en-GB" dirty="0" smtClean="0"/>
              <a:t>Last consultation two weeks ago - found herself </a:t>
            </a:r>
            <a:r>
              <a:rPr lang="en-GB" dirty="0" err="1" smtClean="0"/>
              <a:t>preg</a:t>
            </a:r>
            <a:r>
              <a:rPr lang="en-GB" dirty="0"/>
              <a:t> </a:t>
            </a:r>
            <a:r>
              <a:rPr lang="en-GB" dirty="0" smtClean="0"/>
              <a:t>6 weeks, taking </a:t>
            </a:r>
            <a:r>
              <a:rPr lang="en-GB" dirty="0" err="1" smtClean="0"/>
              <a:t>pregna</a:t>
            </a:r>
            <a:r>
              <a:rPr lang="en-GB" dirty="0" smtClean="0"/>
              <a:t> care, first </a:t>
            </a:r>
            <a:r>
              <a:rPr lang="en-GB" dirty="0" err="1" smtClean="0"/>
              <a:t>preg</a:t>
            </a:r>
            <a:r>
              <a:rPr lang="en-GB" dirty="0" smtClean="0"/>
              <a:t>, referred to midwife.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741363"/>
            <a:ext cx="8572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D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786563" y="2357438"/>
            <a:ext cx="2055812" cy="1304925"/>
            <a:chOff x="4187" y="841"/>
            <a:chExt cx="1295" cy="822"/>
          </a:xfrm>
        </p:grpSpPr>
        <p:sp>
          <p:nvSpPr>
            <p:cNvPr id="5173" name="Rectangle 5"/>
            <p:cNvSpPr>
              <a:spLocks noChangeArrowheads="1"/>
            </p:cNvSpPr>
            <p:nvPr/>
          </p:nvSpPr>
          <p:spPr bwMode="auto">
            <a:xfrm>
              <a:off x="4187" y="1143"/>
              <a:ext cx="173" cy="19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74" name="Rectangle 6"/>
            <p:cNvSpPr>
              <a:spLocks noChangeArrowheads="1"/>
            </p:cNvSpPr>
            <p:nvPr/>
          </p:nvSpPr>
          <p:spPr bwMode="auto">
            <a:xfrm>
              <a:off x="4187" y="1434"/>
              <a:ext cx="173" cy="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377" y="841"/>
              <a:ext cx="10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Candara" pitchFamily="34" charset="0"/>
                </a:rPr>
                <a:t>Carrier female</a:t>
              </a:r>
              <a:endPara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389" y="1114"/>
              <a:ext cx="10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Candara" pitchFamily="34" charset="0"/>
                </a:rPr>
                <a:t>Affected male</a:t>
              </a: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389" y="1413"/>
              <a:ext cx="10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Candara" pitchFamily="34" charset="0"/>
                </a:rPr>
                <a:t>Normal male</a:t>
              </a:r>
              <a:endPara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endParaRPr>
            </a:p>
          </p:txBody>
        </p:sp>
        <p:grpSp>
          <p:nvGrpSpPr>
            <p:cNvPr id="5178" name="Group 10"/>
            <p:cNvGrpSpPr>
              <a:grpSpLocks/>
            </p:cNvGrpSpPr>
            <p:nvPr/>
          </p:nvGrpSpPr>
          <p:grpSpPr bwMode="auto">
            <a:xfrm>
              <a:off x="4194" y="850"/>
              <a:ext cx="170" cy="192"/>
              <a:chOff x="4607" y="1682"/>
              <a:chExt cx="201" cy="202"/>
            </a:xfrm>
          </p:grpSpPr>
          <p:sp>
            <p:nvSpPr>
              <p:cNvPr id="5179" name="Oval 11"/>
              <p:cNvSpPr>
                <a:spLocks noChangeArrowheads="1"/>
              </p:cNvSpPr>
              <p:nvPr/>
            </p:nvSpPr>
            <p:spPr bwMode="auto">
              <a:xfrm>
                <a:off x="4607" y="1682"/>
                <a:ext cx="201" cy="2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80" name="Oval 12"/>
              <p:cNvSpPr>
                <a:spLocks noChangeArrowheads="1"/>
              </p:cNvSpPr>
              <p:nvPr/>
            </p:nvSpPr>
            <p:spPr bwMode="auto">
              <a:xfrm>
                <a:off x="4678" y="1754"/>
                <a:ext cx="59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</p:grpSp>
      <p:sp>
        <p:nvSpPr>
          <p:cNvPr id="5125" name="Line 13"/>
          <p:cNvSpPr>
            <a:spLocks noChangeShapeType="1"/>
          </p:cNvSpPr>
          <p:nvPr/>
        </p:nvSpPr>
        <p:spPr bwMode="auto">
          <a:xfrm>
            <a:off x="3630613" y="1039813"/>
            <a:ext cx="11636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642938" y="1728788"/>
            <a:ext cx="5643562" cy="3200400"/>
            <a:chOff x="302" y="983"/>
            <a:chExt cx="3555" cy="2016"/>
          </a:xfrm>
        </p:grpSpPr>
        <p:sp>
          <p:nvSpPr>
            <p:cNvPr id="5127" name="Rectangle 15"/>
            <p:cNvSpPr>
              <a:spLocks noChangeArrowheads="1"/>
            </p:cNvSpPr>
            <p:nvPr/>
          </p:nvSpPr>
          <p:spPr bwMode="auto">
            <a:xfrm>
              <a:off x="1544" y="1346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28" name="Line 16"/>
            <p:cNvSpPr>
              <a:spLocks noChangeShapeType="1"/>
            </p:cNvSpPr>
            <p:nvPr/>
          </p:nvSpPr>
          <p:spPr bwMode="auto">
            <a:xfrm>
              <a:off x="1752" y="1463"/>
              <a:ext cx="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Line 17"/>
            <p:cNvSpPr>
              <a:spLocks noChangeShapeType="1"/>
            </p:cNvSpPr>
            <p:nvPr/>
          </p:nvSpPr>
          <p:spPr bwMode="auto">
            <a:xfrm>
              <a:off x="1965" y="1458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18"/>
            <p:cNvSpPr>
              <a:spLocks noChangeShapeType="1"/>
            </p:cNvSpPr>
            <p:nvPr/>
          </p:nvSpPr>
          <p:spPr bwMode="auto">
            <a:xfrm>
              <a:off x="1050" y="1794"/>
              <a:ext cx="18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19"/>
            <p:cNvSpPr>
              <a:spLocks noChangeShapeType="1"/>
            </p:cNvSpPr>
            <p:nvPr/>
          </p:nvSpPr>
          <p:spPr bwMode="auto">
            <a:xfrm>
              <a:off x="1058" y="1786"/>
              <a:ext cx="0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20"/>
            <p:cNvSpPr>
              <a:spLocks noChangeShapeType="1"/>
            </p:cNvSpPr>
            <p:nvPr/>
          </p:nvSpPr>
          <p:spPr bwMode="auto">
            <a:xfrm>
              <a:off x="1648" y="1801"/>
              <a:ext cx="0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21"/>
            <p:cNvSpPr>
              <a:spLocks noChangeShapeType="1"/>
            </p:cNvSpPr>
            <p:nvPr/>
          </p:nvSpPr>
          <p:spPr bwMode="auto">
            <a:xfrm>
              <a:off x="2282" y="1791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22"/>
            <p:cNvSpPr>
              <a:spLocks noChangeShapeType="1"/>
            </p:cNvSpPr>
            <p:nvPr/>
          </p:nvSpPr>
          <p:spPr bwMode="auto">
            <a:xfrm>
              <a:off x="2941" y="1786"/>
              <a:ext cx="0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44" y="2054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36" name="Rectangle 24"/>
            <p:cNvSpPr>
              <a:spLocks noChangeArrowheads="1"/>
            </p:cNvSpPr>
            <p:nvPr/>
          </p:nvSpPr>
          <p:spPr bwMode="auto">
            <a:xfrm>
              <a:off x="949" y="2061"/>
              <a:ext cx="208" cy="23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37" name="Line 25"/>
            <p:cNvSpPr>
              <a:spLocks noChangeShapeType="1"/>
            </p:cNvSpPr>
            <p:nvPr/>
          </p:nvSpPr>
          <p:spPr bwMode="auto">
            <a:xfrm>
              <a:off x="803" y="2182"/>
              <a:ext cx="0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26"/>
            <p:cNvSpPr>
              <a:spLocks noChangeShapeType="1"/>
            </p:cNvSpPr>
            <p:nvPr/>
          </p:nvSpPr>
          <p:spPr bwMode="auto">
            <a:xfrm>
              <a:off x="412" y="2515"/>
              <a:ext cx="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27"/>
            <p:cNvSpPr>
              <a:spLocks noChangeShapeType="1"/>
            </p:cNvSpPr>
            <p:nvPr/>
          </p:nvSpPr>
          <p:spPr bwMode="auto">
            <a:xfrm>
              <a:off x="417" y="2508"/>
              <a:ext cx="0" cy="2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auto">
            <a:xfrm>
              <a:off x="1183" y="2510"/>
              <a:ext cx="0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Rectangle 29"/>
            <p:cNvSpPr>
              <a:spLocks noChangeArrowheads="1"/>
            </p:cNvSpPr>
            <p:nvPr/>
          </p:nvSpPr>
          <p:spPr bwMode="auto">
            <a:xfrm>
              <a:off x="302" y="2729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auto">
            <a:xfrm>
              <a:off x="682" y="2182"/>
              <a:ext cx="2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31"/>
            <p:cNvSpPr>
              <a:spLocks noChangeArrowheads="1"/>
            </p:cNvSpPr>
            <p:nvPr/>
          </p:nvSpPr>
          <p:spPr bwMode="auto">
            <a:xfrm>
              <a:off x="441" y="2060"/>
              <a:ext cx="240" cy="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44" name="Line 32"/>
            <p:cNvSpPr>
              <a:spLocks noChangeShapeType="1"/>
            </p:cNvSpPr>
            <p:nvPr/>
          </p:nvSpPr>
          <p:spPr bwMode="auto">
            <a:xfrm>
              <a:off x="3060" y="2209"/>
              <a:ext cx="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Rectangle 33"/>
            <p:cNvSpPr>
              <a:spLocks noChangeArrowheads="1"/>
            </p:cNvSpPr>
            <p:nvPr/>
          </p:nvSpPr>
          <p:spPr bwMode="auto">
            <a:xfrm>
              <a:off x="3408" y="2088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46" name="Line 34"/>
            <p:cNvSpPr>
              <a:spLocks noChangeShapeType="1"/>
            </p:cNvSpPr>
            <p:nvPr/>
          </p:nvSpPr>
          <p:spPr bwMode="auto">
            <a:xfrm>
              <a:off x="3201" y="2209"/>
              <a:ext cx="0" cy="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Line 35"/>
            <p:cNvSpPr>
              <a:spLocks noChangeShapeType="1"/>
            </p:cNvSpPr>
            <p:nvPr/>
          </p:nvSpPr>
          <p:spPr bwMode="auto">
            <a:xfrm>
              <a:off x="2121" y="2509"/>
              <a:ext cx="1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Line 36"/>
            <p:cNvSpPr>
              <a:spLocks noChangeShapeType="1"/>
            </p:cNvSpPr>
            <p:nvPr/>
          </p:nvSpPr>
          <p:spPr bwMode="auto">
            <a:xfrm>
              <a:off x="2129" y="2509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Line 37"/>
            <p:cNvSpPr>
              <a:spLocks noChangeShapeType="1"/>
            </p:cNvSpPr>
            <p:nvPr/>
          </p:nvSpPr>
          <p:spPr bwMode="auto">
            <a:xfrm>
              <a:off x="2667" y="2509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38"/>
            <p:cNvSpPr>
              <a:spLocks noChangeShapeType="1"/>
            </p:cNvSpPr>
            <p:nvPr/>
          </p:nvSpPr>
          <p:spPr bwMode="auto">
            <a:xfrm>
              <a:off x="3740" y="2509"/>
              <a:ext cx="0" cy="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9"/>
            <p:cNvSpPr>
              <a:spLocks noChangeArrowheads="1"/>
            </p:cNvSpPr>
            <p:nvPr/>
          </p:nvSpPr>
          <p:spPr bwMode="auto">
            <a:xfrm>
              <a:off x="3082" y="2729"/>
              <a:ext cx="239" cy="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52" name="Rectangle 40"/>
            <p:cNvSpPr>
              <a:spLocks noChangeArrowheads="1"/>
            </p:cNvSpPr>
            <p:nvPr/>
          </p:nvSpPr>
          <p:spPr bwMode="auto">
            <a:xfrm>
              <a:off x="2566" y="2729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53" name="Rectangle 41"/>
            <p:cNvSpPr>
              <a:spLocks noChangeArrowheads="1"/>
            </p:cNvSpPr>
            <p:nvPr/>
          </p:nvSpPr>
          <p:spPr bwMode="auto">
            <a:xfrm>
              <a:off x="2027" y="2729"/>
              <a:ext cx="208" cy="23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grpSp>
          <p:nvGrpSpPr>
            <p:cNvPr id="5154" name="Group 42"/>
            <p:cNvGrpSpPr>
              <a:grpSpLocks/>
            </p:cNvGrpSpPr>
            <p:nvPr/>
          </p:nvGrpSpPr>
          <p:grpSpPr bwMode="auto">
            <a:xfrm>
              <a:off x="3618" y="2729"/>
              <a:ext cx="239" cy="270"/>
              <a:chOff x="3969" y="2755"/>
              <a:chExt cx="269" cy="270"/>
            </a:xfrm>
          </p:grpSpPr>
          <p:sp>
            <p:nvSpPr>
              <p:cNvPr id="5171" name="Oval 43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72" name="Oval 44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5" name="Group 45"/>
            <p:cNvGrpSpPr>
              <a:grpSpLocks/>
            </p:cNvGrpSpPr>
            <p:nvPr/>
          </p:nvGrpSpPr>
          <p:grpSpPr bwMode="auto">
            <a:xfrm>
              <a:off x="1063" y="2706"/>
              <a:ext cx="239" cy="270"/>
              <a:chOff x="3969" y="2755"/>
              <a:chExt cx="269" cy="270"/>
            </a:xfrm>
          </p:grpSpPr>
          <p:sp>
            <p:nvSpPr>
              <p:cNvPr id="5169" name="Oval 46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70" name="Oval 47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6" name="Group 48"/>
            <p:cNvGrpSpPr>
              <a:grpSpLocks/>
            </p:cNvGrpSpPr>
            <p:nvPr/>
          </p:nvGrpSpPr>
          <p:grpSpPr bwMode="auto">
            <a:xfrm>
              <a:off x="2819" y="2070"/>
              <a:ext cx="239" cy="270"/>
              <a:chOff x="3969" y="2755"/>
              <a:chExt cx="269" cy="270"/>
            </a:xfrm>
          </p:grpSpPr>
          <p:sp>
            <p:nvSpPr>
              <p:cNvPr id="5167" name="Oval 49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68" name="Oval 50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7" name="Group 51"/>
            <p:cNvGrpSpPr>
              <a:grpSpLocks/>
            </p:cNvGrpSpPr>
            <p:nvPr/>
          </p:nvGrpSpPr>
          <p:grpSpPr bwMode="auto">
            <a:xfrm>
              <a:off x="2165" y="2041"/>
              <a:ext cx="239" cy="270"/>
              <a:chOff x="3969" y="2755"/>
              <a:chExt cx="269" cy="270"/>
            </a:xfrm>
          </p:grpSpPr>
          <p:sp>
            <p:nvSpPr>
              <p:cNvPr id="5165" name="Oval 52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66" name="Oval 53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8" name="Group 54"/>
            <p:cNvGrpSpPr>
              <a:grpSpLocks/>
            </p:cNvGrpSpPr>
            <p:nvPr/>
          </p:nvGrpSpPr>
          <p:grpSpPr bwMode="auto">
            <a:xfrm>
              <a:off x="2181" y="1333"/>
              <a:ext cx="239" cy="270"/>
              <a:chOff x="3969" y="2755"/>
              <a:chExt cx="269" cy="270"/>
            </a:xfrm>
          </p:grpSpPr>
          <p:sp>
            <p:nvSpPr>
              <p:cNvPr id="5163" name="Oval 55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64" name="Oval 56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sp>
          <p:nvSpPr>
            <p:cNvPr id="5159" name="Rectangle 57"/>
            <p:cNvSpPr>
              <a:spLocks noChangeArrowheads="1"/>
            </p:cNvSpPr>
            <p:nvPr/>
          </p:nvSpPr>
          <p:spPr bwMode="auto">
            <a:xfrm>
              <a:off x="2918" y="1359"/>
              <a:ext cx="208" cy="23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60" name="Line 58"/>
            <p:cNvSpPr>
              <a:spLocks noChangeShapeType="1"/>
            </p:cNvSpPr>
            <p:nvPr/>
          </p:nvSpPr>
          <p:spPr bwMode="auto">
            <a:xfrm>
              <a:off x="3017" y="983"/>
              <a:ext cx="9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59"/>
            <p:cNvSpPr>
              <a:spLocks noChangeShapeType="1"/>
            </p:cNvSpPr>
            <p:nvPr/>
          </p:nvSpPr>
          <p:spPr bwMode="auto">
            <a:xfrm>
              <a:off x="2298" y="996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Line 60"/>
            <p:cNvSpPr>
              <a:spLocks noChangeShapeType="1"/>
            </p:cNvSpPr>
            <p:nvPr/>
          </p:nvSpPr>
          <p:spPr bwMode="auto">
            <a:xfrm>
              <a:off x="2297" y="1001"/>
              <a:ext cx="7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247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785813"/>
            <a:ext cx="871537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X-linked Recessive Inheritance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214813"/>
            <a:ext cx="3992563" cy="1928812"/>
          </a:xfrm>
          <a:noFill/>
        </p:spPr>
        <p:txBody>
          <a:bodyPr/>
          <a:lstStyle/>
          <a:p>
            <a:pPr algn="l" eaLnBrk="1" hangingPunct="1"/>
            <a:r>
              <a:rPr lang="en-US" sz="2000" b="1" dirty="0" smtClean="0">
                <a:latin typeface="Candara" pitchFamily="34" charset="0"/>
              </a:rPr>
              <a:t>One copy of an altered  gene on the X chromosome causes the disease in a male.</a:t>
            </a:r>
          </a:p>
          <a:p>
            <a:pPr algn="l" eaLnBrk="1" hangingPunct="1"/>
            <a:r>
              <a:rPr lang="en-US" sz="2000" b="1" dirty="0" smtClean="0">
                <a:latin typeface="Candara" pitchFamily="34" charset="0"/>
              </a:rPr>
              <a:t>	= </a:t>
            </a:r>
            <a:r>
              <a:rPr lang="en-US" sz="2000" b="1" u="sng" dirty="0" err="1" smtClean="0">
                <a:latin typeface="Candara" pitchFamily="34" charset="0"/>
              </a:rPr>
              <a:t>Hemizygote</a:t>
            </a:r>
            <a:endParaRPr lang="en-US" sz="2000" b="1" u="sng" dirty="0" smtClean="0">
              <a:latin typeface="Candara" pitchFamily="34" charset="0"/>
            </a:endParaRP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 flipV="1">
            <a:off x="1887538" y="2579688"/>
            <a:ext cx="1133475" cy="1277937"/>
          </a:xfrm>
          <a:prstGeom prst="ellipse">
            <a:avLst/>
          </a:prstGeom>
          <a:solidFill>
            <a:srgbClr val="6694D4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ndara" pitchFamily="34" charset="0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2165350" y="2787650"/>
            <a:ext cx="190500" cy="852488"/>
            <a:chOff x="5490" y="3240"/>
            <a:chExt cx="181" cy="721"/>
          </a:xfrm>
        </p:grpSpPr>
        <p:sp>
          <p:nvSpPr>
            <p:cNvPr id="4118" name="Freeform 6"/>
            <p:cNvSpPr>
              <a:spLocks/>
            </p:cNvSpPr>
            <p:nvPr/>
          </p:nvSpPr>
          <p:spPr bwMode="auto">
            <a:xfrm>
              <a:off x="5490" y="3240"/>
              <a:ext cx="181" cy="721"/>
            </a:xfrm>
            <a:custGeom>
              <a:avLst/>
              <a:gdLst>
                <a:gd name="T0" fmla="*/ 0 w 181"/>
                <a:gd name="T1" fmla="*/ 20 h 721"/>
                <a:gd name="T2" fmla="*/ 30 w 181"/>
                <a:gd name="T3" fmla="*/ 0 h 721"/>
                <a:gd name="T4" fmla="*/ 150 w 181"/>
                <a:gd name="T5" fmla="*/ 0 h 721"/>
                <a:gd name="T6" fmla="*/ 180 w 181"/>
                <a:gd name="T7" fmla="*/ 20 h 721"/>
                <a:gd name="T8" fmla="*/ 180 w 181"/>
                <a:gd name="T9" fmla="*/ 340 h 721"/>
                <a:gd name="T10" fmla="*/ 150 w 181"/>
                <a:gd name="T11" fmla="*/ 360 h 721"/>
                <a:gd name="T12" fmla="*/ 180 w 181"/>
                <a:gd name="T13" fmla="*/ 380 h 721"/>
                <a:gd name="T14" fmla="*/ 180 w 181"/>
                <a:gd name="T15" fmla="*/ 700 h 721"/>
                <a:gd name="T16" fmla="*/ 150 w 181"/>
                <a:gd name="T17" fmla="*/ 720 h 721"/>
                <a:gd name="T18" fmla="*/ 30 w 181"/>
                <a:gd name="T19" fmla="*/ 720 h 721"/>
                <a:gd name="T20" fmla="*/ 0 w 181"/>
                <a:gd name="T21" fmla="*/ 700 h 721"/>
                <a:gd name="T22" fmla="*/ 0 w 181"/>
                <a:gd name="T23" fmla="*/ 380 h 721"/>
                <a:gd name="T24" fmla="*/ 30 w 181"/>
                <a:gd name="T25" fmla="*/ 360 h 721"/>
                <a:gd name="T26" fmla="*/ 0 w 181"/>
                <a:gd name="T27" fmla="*/ 340 h 721"/>
                <a:gd name="T28" fmla="*/ 0 w 181"/>
                <a:gd name="T29" fmla="*/ 20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721"/>
                <a:gd name="T47" fmla="*/ 181 w 181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721">
                  <a:moveTo>
                    <a:pt x="0" y="20"/>
                  </a:moveTo>
                  <a:lnTo>
                    <a:pt x="30" y="0"/>
                  </a:lnTo>
                  <a:lnTo>
                    <a:pt x="150" y="0"/>
                  </a:lnTo>
                  <a:lnTo>
                    <a:pt x="180" y="20"/>
                  </a:lnTo>
                  <a:lnTo>
                    <a:pt x="180" y="340"/>
                  </a:lnTo>
                  <a:lnTo>
                    <a:pt x="150" y="360"/>
                  </a:lnTo>
                  <a:lnTo>
                    <a:pt x="180" y="380"/>
                  </a:lnTo>
                  <a:lnTo>
                    <a:pt x="180" y="700"/>
                  </a:lnTo>
                  <a:lnTo>
                    <a:pt x="150" y="720"/>
                  </a:lnTo>
                  <a:lnTo>
                    <a:pt x="30" y="720"/>
                  </a:lnTo>
                  <a:lnTo>
                    <a:pt x="0" y="700"/>
                  </a:lnTo>
                  <a:lnTo>
                    <a:pt x="0" y="380"/>
                  </a:lnTo>
                  <a:lnTo>
                    <a:pt x="30" y="360"/>
                  </a:lnTo>
                  <a:lnTo>
                    <a:pt x="0" y="340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Rectangle 7"/>
            <p:cNvSpPr>
              <a:spLocks noChangeArrowheads="1"/>
            </p:cNvSpPr>
            <p:nvPr/>
          </p:nvSpPr>
          <p:spPr bwMode="auto">
            <a:xfrm flipV="1">
              <a:off x="5490" y="3320"/>
              <a:ext cx="180" cy="8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</p:grpSp>
      <p:sp>
        <p:nvSpPr>
          <p:cNvPr id="4102" name="Freeform 8"/>
          <p:cNvSpPr>
            <a:spLocks/>
          </p:cNvSpPr>
          <p:nvPr/>
        </p:nvSpPr>
        <p:spPr bwMode="auto">
          <a:xfrm>
            <a:off x="2543175" y="3213100"/>
            <a:ext cx="190500" cy="427038"/>
          </a:xfrm>
          <a:custGeom>
            <a:avLst/>
            <a:gdLst>
              <a:gd name="T0" fmla="*/ 0 w 181"/>
              <a:gd name="T1" fmla="*/ 2147483647 h 361"/>
              <a:gd name="T2" fmla="*/ 2147483647 w 181"/>
              <a:gd name="T3" fmla="*/ 0 h 361"/>
              <a:gd name="T4" fmla="*/ 2147483647 w 181"/>
              <a:gd name="T5" fmla="*/ 0 h 361"/>
              <a:gd name="T6" fmla="*/ 2147483647 w 181"/>
              <a:gd name="T7" fmla="*/ 2147483647 h 361"/>
              <a:gd name="T8" fmla="*/ 2147483647 w 181"/>
              <a:gd name="T9" fmla="*/ 2147483647 h 361"/>
              <a:gd name="T10" fmla="*/ 2147483647 w 181"/>
              <a:gd name="T11" fmla="*/ 2147483647 h 361"/>
              <a:gd name="T12" fmla="*/ 2147483647 w 181"/>
              <a:gd name="T13" fmla="*/ 2147483647 h 361"/>
              <a:gd name="T14" fmla="*/ 2147483647 w 181"/>
              <a:gd name="T15" fmla="*/ 2147483647 h 361"/>
              <a:gd name="T16" fmla="*/ 2147483647 w 181"/>
              <a:gd name="T17" fmla="*/ 2147483647 h 361"/>
              <a:gd name="T18" fmla="*/ 2147483647 w 181"/>
              <a:gd name="T19" fmla="*/ 2147483647 h 361"/>
              <a:gd name="T20" fmla="*/ 0 w 181"/>
              <a:gd name="T21" fmla="*/ 2147483647 h 361"/>
              <a:gd name="T22" fmla="*/ 0 w 181"/>
              <a:gd name="T23" fmla="*/ 2147483647 h 361"/>
              <a:gd name="T24" fmla="*/ 2147483647 w 181"/>
              <a:gd name="T25" fmla="*/ 2147483647 h 361"/>
              <a:gd name="T26" fmla="*/ 0 w 181"/>
              <a:gd name="T27" fmla="*/ 2147483647 h 361"/>
              <a:gd name="T28" fmla="*/ 0 w 181"/>
              <a:gd name="T29" fmla="*/ 2147483647 h 361"/>
              <a:gd name="T30" fmla="*/ 0 w 181"/>
              <a:gd name="T31" fmla="*/ 2147483647 h 3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"/>
              <a:gd name="T49" fmla="*/ 0 h 361"/>
              <a:gd name="T50" fmla="*/ 181 w 181"/>
              <a:gd name="T51" fmla="*/ 361 h 3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" h="361">
                <a:moveTo>
                  <a:pt x="0" y="22"/>
                </a:moveTo>
                <a:lnTo>
                  <a:pt x="30" y="0"/>
                </a:lnTo>
                <a:lnTo>
                  <a:pt x="150" y="0"/>
                </a:lnTo>
                <a:lnTo>
                  <a:pt x="180" y="22"/>
                </a:lnTo>
                <a:lnTo>
                  <a:pt x="180" y="44"/>
                </a:lnTo>
                <a:lnTo>
                  <a:pt x="150" y="67"/>
                </a:lnTo>
                <a:lnTo>
                  <a:pt x="180" y="90"/>
                </a:lnTo>
                <a:lnTo>
                  <a:pt x="180" y="337"/>
                </a:lnTo>
                <a:lnTo>
                  <a:pt x="150" y="360"/>
                </a:lnTo>
                <a:lnTo>
                  <a:pt x="30" y="360"/>
                </a:lnTo>
                <a:lnTo>
                  <a:pt x="0" y="337"/>
                </a:lnTo>
                <a:lnTo>
                  <a:pt x="0" y="90"/>
                </a:lnTo>
                <a:lnTo>
                  <a:pt x="30" y="67"/>
                </a:lnTo>
                <a:lnTo>
                  <a:pt x="0" y="44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076450" y="1919288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sz="1900" b="1">
                <a:latin typeface="Candara" pitchFamily="34" charset="0"/>
              </a:rPr>
              <a:t>Male</a:t>
            </a:r>
            <a:endParaRPr lang="en-GB">
              <a:latin typeface="Candara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61100" y="2601913"/>
            <a:ext cx="1123950" cy="1301750"/>
            <a:chOff x="1764" y="3064"/>
            <a:chExt cx="960" cy="1080"/>
          </a:xfrm>
        </p:grpSpPr>
        <p:sp>
          <p:nvSpPr>
            <p:cNvPr id="4111" name="Oval 11"/>
            <p:cNvSpPr>
              <a:spLocks noChangeArrowheads="1"/>
            </p:cNvSpPr>
            <p:nvPr/>
          </p:nvSpPr>
          <p:spPr bwMode="auto">
            <a:xfrm flipV="1">
              <a:off x="1764" y="3064"/>
              <a:ext cx="960" cy="1080"/>
            </a:xfrm>
            <a:prstGeom prst="ellipse">
              <a:avLst/>
            </a:prstGeom>
            <a:solidFill>
              <a:srgbClr val="6694D4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grpSp>
          <p:nvGrpSpPr>
            <p:cNvPr id="4112" name="Group 12"/>
            <p:cNvGrpSpPr>
              <a:grpSpLocks/>
            </p:cNvGrpSpPr>
            <p:nvPr/>
          </p:nvGrpSpPr>
          <p:grpSpPr bwMode="auto">
            <a:xfrm>
              <a:off x="2000" y="3240"/>
              <a:ext cx="161" cy="721"/>
              <a:chOff x="2250" y="3240"/>
              <a:chExt cx="181" cy="721"/>
            </a:xfrm>
          </p:grpSpPr>
          <p:sp>
            <p:nvSpPr>
              <p:cNvPr id="4116" name="Freeform 13"/>
              <p:cNvSpPr>
                <a:spLocks/>
              </p:cNvSpPr>
              <p:nvPr/>
            </p:nvSpPr>
            <p:spPr bwMode="auto">
              <a:xfrm>
                <a:off x="2250" y="3240"/>
                <a:ext cx="181" cy="721"/>
              </a:xfrm>
              <a:custGeom>
                <a:avLst/>
                <a:gdLst>
                  <a:gd name="T0" fmla="*/ 0 w 181"/>
                  <a:gd name="T1" fmla="*/ 20 h 721"/>
                  <a:gd name="T2" fmla="*/ 30 w 181"/>
                  <a:gd name="T3" fmla="*/ 0 h 721"/>
                  <a:gd name="T4" fmla="*/ 150 w 181"/>
                  <a:gd name="T5" fmla="*/ 0 h 721"/>
                  <a:gd name="T6" fmla="*/ 180 w 181"/>
                  <a:gd name="T7" fmla="*/ 20 h 721"/>
                  <a:gd name="T8" fmla="*/ 180 w 181"/>
                  <a:gd name="T9" fmla="*/ 340 h 721"/>
                  <a:gd name="T10" fmla="*/ 150 w 181"/>
                  <a:gd name="T11" fmla="*/ 360 h 721"/>
                  <a:gd name="T12" fmla="*/ 180 w 181"/>
                  <a:gd name="T13" fmla="*/ 380 h 721"/>
                  <a:gd name="T14" fmla="*/ 180 w 181"/>
                  <a:gd name="T15" fmla="*/ 700 h 721"/>
                  <a:gd name="T16" fmla="*/ 150 w 181"/>
                  <a:gd name="T17" fmla="*/ 720 h 721"/>
                  <a:gd name="T18" fmla="*/ 3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3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" name="Rectangle 14"/>
              <p:cNvSpPr>
                <a:spLocks noChangeArrowheads="1"/>
              </p:cNvSpPr>
              <p:nvPr/>
            </p:nvSpPr>
            <p:spPr bwMode="auto">
              <a:xfrm flipV="1">
                <a:off x="2250" y="3320"/>
                <a:ext cx="180" cy="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4113" name="Group 15"/>
            <p:cNvGrpSpPr>
              <a:grpSpLocks/>
            </p:cNvGrpSpPr>
            <p:nvPr/>
          </p:nvGrpSpPr>
          <p:grpSpPr bwMode="auto">
            <a:xfrm>
              <a:off x="2320" y="3240"/>
              <a:ext cx="161" cy="721"/>
              <a:chOff x="2610" y="3240"/>
              <a:chExt cx="181" cy="721"/>
            </a:xfrm>
          </p:grpSpPr>
          <p:sp>
            <p:nvSpPr>
              <p:cNvPr id="2" name="Freeform 16"/>
              <p:cNvSpPr>
                <a:spLocks/>
              </p:cNvSpPr>
              <p:nvPr/>
            </p:nvSpPr>
            <p:spPr bwMode="auto">
              <a:xfrm>
                <a:off x="2610" y="3240"/>
                <a:ext cx="181" cy="721"/>
              </a:xfrm>
              <a:custGeom>
                <a:avLst/>
                <a:gdLst>
                  <a:gd name="T0" fmla="*/ 0 w 181"/>
                  <a:gd name="T1" fmla="*/ 20 h 721"/>
                  <a:gd name="T2" fmla="*/ 30 w 181"/>
                  <a:gd name="T3" fmla="*/ 0 h 721"/>
                  <a:gd name="T4" fmla="*/ 150 w 181"/>
                  <a:gd name="T5" fmla="*/ 0 h 721"/>
                  <a:gd name="T6" fmla="*/ 180 w 181"/>
                  <a:gd name="T7" fmla="*/ 20 h 721"/>
                  <a:gd name="T8" fmla="*/ 180 w 181"/>
                  <a:gd name="T9" fmla="*/ 340 h 721"/>
                  <a:gd name="T10" fmla="*/ 150 w 181"/>
                  <a:gd name="T11" fmla="*/ 360 h 721"/>
                  <a:gd name="T12" fmla="*/ 180 w 181"/>
                  <a:gd name="T13" fmla="*/ 380 h 721"/>
                  <a:gd name="T14" fmla="*/ 180 w 181"/>
                  <a:gd name="T15" fmla="*/ 700 h 721"/>
                  <a:gd name="T16" fmla="*/ 150 w 181"/>
                  <a:gd name="T17" fmla="*/ 720 h 721"/>
                  <a:gd name="T18" fmla="*/ 30 w 181"/>
                  <a:gd name="T19" fmla="*/ 720 h 721"/>
                  <a:gd name="T20" fmla="*/ 0 w 181"/>
                  <a:gd name="T21" fmla="*/ 700 h 721"/>
                  <a:gd name="T22" fmla="*/ 0 w 181"/>
                  <a:gd name="T23" fmla="*/ 380 h 721"/>
                  <a:gd name="T24" fmla="*/ 30 w 181"/>
                  <a:gd name="T25" fmla="*/ 360 h 721"/>
                  <a:gd name="T26" fmla="*/ 0 w 181"/>
                  <a:gd name="T27" fmla="*/ 340 h 721"/>
                  <a:gd name="T28" fmla="*/ 0 w 181"/>
                  <a:gd name="T29" fmla="*/ 20 h 7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1"/>
                  <a:gd name="T46" fmla="*/ 0 h 721"/>
                  <a:gd name="T47" fmla="*/ 181 w 181"/>
                  <a:gd name="T48" fmla="*/ 721 h 7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1" h="721">
                    <a:moveTo>
                      <a:pt x="0" y="20"/>
                    </a:moveTo>
                    <a:lnTo>
                      <a:pt x="30" y="0"/>
                    </a:lnTo>
                    <a:lnTo>
                      <a:pt x="150" y="0"/>
                    </a:lnTo>
                    <a:lnTo>
                      <a:pt x="180" y="20"/>
                    </a:lnTo>
                    <a:lnTo>
                      <a:pt x="180" y="340"/>
                    </a:lnTo>
                    <a:lnTo>
                      <a:pt x="150" y="360"/>
                    </a:lnTo>
                    <a:lnTo>
                      <a:pt x="180" y="380"/>
                    </a:lnTo>
                    <a:lnTo>
                      <a:pt x="180" y="700"/>
                    </a:lnTo>
                    <a:lnTo>
                      <a:pt x="150" y="720"/>
                    </a:lnTo>
                    <a:lnTo>
                      <a:pt x="30" y="720"/>
                    </a:lnTo>
                    <a:lnTo>
                      <a:pt x="0" y="700"/>
                    </a:lnTo>
                    <a:lnTo>
                      <a:pt x="0" y="380"/>
                    </a:lnTo>
                    <a:lnTo>
                      <a:pt x="30" y="360"/>
                    </a:lnTo>
                    <a:lnTo>
                      <a:pt x="0" y="340"/>
                    </a:lnTo>
                    <a:lnTo>
                      <a:pt x="0" y="2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" name="Rectangle 17"/>
              <p:cNvSpPr>
                <a:spLocks noChangeArrowheads="1"/>
              </p:cNvSpPr>
              <p:nvPr/>
            </p:nvSpPr>
            <p:spPr bwMode="auto">
              <a:xfrm flipV="1">
                <a:off x="2610" y="3320"/>
                <a:ext cx="180" cy="8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</p:grp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929188" y="4241800"/>
            <a:ext cx="35893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An altered copy on one of the X chromosome pair causes carrier status in a female.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	=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Heterozygote</a:t>
            </a:r>
          </a:p>
        </p:txBody>
      </p:sp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6000750" y="2528888"/>
            <a:ext cx="30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 b="1">
                <a:latin typeface="Candara" pitchFamily="34" charset="0"/>
              </a:rPr>
              <a:t>X</a:t>
            </a:r>
          </a:p>
        </p:txBody>
      </p:sp>
      <p:sp>
        <p:nvSpPr>
          <p:cNvPr id="4107" name="Text Box 21"/>
          <p:cNvSpPr txBox="1">
            <a:spLocks noChangeArrowheads="1"/>
          </p:cNvSpPr>
          <p:nvPr/>
        </p:nvSpPr>
        <p:spPr bwMode="auto">
          <a:xfrm>
            <a:off x="7410450" y="2528888"/>
            <a:ext cx="30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 b="1">
                <a:latin typeface="Candara" pitchFamily="34" charset="0"/>
              </a:rPr>
              <a:t>X</a:t>
            </a:r>
          </a:p>
        </p:txBody>
      </p:sp>
      <p:sp>
        <p:nvSpPr>
          <p:cNvPr id="4108" name="Text Box 22"/>
          <p:cNvSpPr txBox="1">
            <a:spLocks noChangeArrowheads="1"/>
          </p:cNvSpPr>
          <p:nvPr/>
        </p:nvSpPr>
        <p:spPr bwMode="auto">
          <a:xfrm>
            <a:off x="1500188" y="2351088"/>
            <a:ext cx="30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 b="1">
                <a:latin typeface="Candara" pitchFamily="34" charset="0"/>
              </a:rPr>
              <a:t>X</a:t>
            </a:r>
          </a:p>
        </p:txBody>
      </p:sp>
      <p:sp>
        <p:nvSpPr>
          <p:cNvPr id="4109" name="Text Box 23"/>
          <p:cNvSpPr txBox="1">
            <a:spLocks noChangeArrowheads="1"/>
          </p:cNvSpPr>
          <p:nvPr/>
        </p:nvSpPr>
        <p:spPr bwMode="auto">
          <a:xfrm>
            <a:off x="2940050" y="23510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 b="1">
                <a:latin typeface="Candara" pitchFamily="34" charset="0"/>
              </a:rPr>
              <a:t>Y</a:t>
            </a:r>
          </a:p>
        </p:txBody>
      </p:sp>
      <p:sp>
        <p:nvSpPr>
          <p:cNvPr id="4110" name="Text Box 24"/>
          <p:cNvSpPr txBox="1">
            <a:spLocks noChangeArrowheads="1"/>
          </p:cNvSpPr>
          <p:nvPr/>
        </p:nvSpPr>
        <p:spPr bwMode="auto">
          <a:xfrm>
            <a:off x="6289675" y="1928813"/>
            <a:ext cx="939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sz="1900" b="1">
                <a:latin typeface="Candara" pitchFamily="34" charset="0"/>
              </a:rPr>
              <a:t>Female</a:t>
            </a:r>
            <a:endParaRPr lang="en-GB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build="p" autoUpdateAnimBg="0"/>
      <p:bldP spid="411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5750" y="831850"/>
            <a:ext cx="8572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X-Linked Recessive Inheritance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8638" y="5127625"/>
            <a:ext cx="7829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60000"/>
              <a:buFont typeface="Monotype Sorts" pitchFamily="2" charset="2"/>
              <a:buChar char="l"/>
            </a:pPr>
            <a:r>
              <a:rPr lang="en-US" sz="2000">
                <a:latin typeface="Candara" pitchFamily="34" charset="0"/>
              </a:rPr>
              <a:t>All men who inherit the mutation are affected </a:t>
            </a:r>
          </a:p>
          <a:p>
            <a:pPr>
              <a:buSzPct val="60000"/>
              <a:buFont typeface="Monotype Sorts" pitchFamily="2" charset="2"/>
              <a:buChar char="l"/>
            </a:pPr>
            <a:r>
              <a:rPr lang="en-US" sz="2000">
                <a:latin typeface="Candara" pitchFamily="34" charset="0"/>
              </a:rPr>
              <a:t>Carrier females are usually unaffected</a:t>
            </a:r>
          </a:p>
          <a:p>
            <a:pPr>
              <a:buSzPct val="60000"/>
              <a:buFont typeface="Monotype Sorts" pitchFamily="2" charset="2"/>
              <a:buChar char="l"/>
            </a:pPr>
            <a:r>
              <a:rPr lang="en-US" sz="2000">
                <a:latin typeface="Candara" pitchFamily="34" charset="0"/>
              </a:rPr>
              <a:t>Appears to “skip” individuals.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786563" y="2357438"/>
            <a:ext cx="2055812" cy="1304925"/>
            <a:chOff x="4187" y="841"/>
            <a:chExt cx="1295" cy="822"/>
          </a:xfrm>
        </p:grpSpPr>
        <p:sp>
          <p:nvSpPr>
            <p:cNvPr id="5173" name="Rectangle 5"/>
            <p:cNvSpPr>
              <a:spLocks noChangeArrowheads="1"/>
            </p:cNvSpPr>
            <p:nvPr/>
          </p:nvSpPr>
          <p:spPr bwMode="auto">
            <a:xfrm>
              <a:off x="4187" y="1143"/>
              <a:ext cx="173" cy="19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74" name="Rectangle 6"/>
            <p:cNvSpPr>
              <a:spLocks noChangeArrowheads="1"/>
            </p:cNvSpPr>
            <p:nvPr/>
          </p:nvSpPr>
          <p:spPr bwMode="auto">
            <a:xfrm>
              <a:off x="4187" y="1434"/>
              <a:ext cx="173" cy="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377" y="841"/>
              <a:ext cx="10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Candara" pitchFamily="34" charset="0"/>
                </a:rPr>
                <a:t>Carrier female</a:t>
              </a:r>
              <a:endPara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389" y="1114"/>
              <a:ext cx="10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Candara" pitchFamily="34" charset="0"/>
                </a:rPr>
                <a:t>Affected male</a:t>
              </a: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389" y="1413"/>
              <a:ext cx="10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Candara" pitchFamily="34" charset="0"/>
                </a:rPr>
                <a:t>Normal male</a:t>
              </a:r>
              <a:endPara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endParaRPr>
            </a:p>
          </p:txBody>
        </p:sp>
        <p:grpSp>
          <p:nvGrpSpPr>
            <p:cNvPr id="5178" name="Group 10"/>
            <p:cNvGrpSpPr>
              <a:grpSpLocks/>
            </p:cNvGrpSpPr>
            <p:nvPr/>
          </p:nvGrpSpPr>
          <p:grpSpPr bwMode="auto">
            <a:xfrm>
              <a:off x="4194" y="850"/>
              <a:ext cx="170" cy="192"/>
              <a:chOff x="4607" y="1682"/>
              <a:chExt cx="201" cy="202"/>
            </a:xfrm>
          </p:grpSpPr>
          <p:sp>
            <p:nvSpPr>
              <p:cNvPr id="5179" name="Oval 11"/>
              <p:cNvSpPr>
                <a:spLocks noChangeArrowheads="1"/>
              </p:cNvSpPr>
              <p:nvPr/>
            </p:nvSpPr>
            <p:spPr bwMode="auto">
              <a:xfrm>
                <a:off x="4607" y="1682"/>
                <a:ext cx="201" cy="2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80" name="Oval 12"/>
              <p:cNvSpPr>
                <a:spLocks noChangeArrowheads="1"/>
              </p:cNvSpPr>
              <p:nvPr/>
            </p:nvSpPr>
            <p:spPr bwMode="auto">
              <a:xfrm>
                <a:off x="4678" y="1754"/>
                <a:ext cx="59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</p:grpSp>
      <p:sp>
        <p:nvSpPr>
          <p:cNvPr id="5125" name="Line 13"/>
          <p:cNvSpPr>
            <a:spLocks noChangeShapeType="1"/>
          </p:cNvSpPr>
          <p:nvPr/>
        </p:nvSpPr>
        <p:spPr bwMode="auto">
          <a:xfrm>
            <a:off x="3630613" y="1039813"/>
            <a:ext cx="11636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642938" y="1728788"/>
            <a:ext cx="5643562" cy="3200400"/>
            <a:chOff x="302" y="983"/>
            <a:chExt cx="3555" cy="2016"/>
          </a:xfrm>
        </p:grpSpPr>
        <p:sp>
          <p:nvSpPr>
            <p:cNvPr id="5127" name="Rectangle 15"/>
            <p:cNvSpPr>
              <a:spLocks noChangeArrowheads="1"/>
            </p:cNvSpPr>
            <p:nvPr/>
          </p:nvSpPr>
          <p:spPr bwMode="auto">
            <a:xfrm>
              <a:off x="1544" y="1346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28" name="Line 16"/>
            <p:cNvSpPr>
              <a:spLocks noChangeShapeType="1"/>
            </p:cNvSpPr>
            <p:nvPr/>
          </p:nvSpPr>
          <p:spPr bwMode="auto">
            <a:xfrm>
              <a:off x="1752" y="1463"/>
              <a:ext cx="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Line 17"/>
            <p:cNvSpPr>
              <a:spLocks noChangeShapeType="1"/>
            </p:cNvSpPr>
            <p:nvPr/>
          </p:nvSpPr>
          <p:spPr bwMode="auto">
            <a:xfrm>
              <a:off x="1965" y="1458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18"/>
            <p:cNvSpPr>
              <a:spLocks noChangeShapeType="1"/>
            </p:cNvSpPr>
            <p:nvPr/>
          </p:nvSpPr>
          <p:spPr bwMode="auto">
            <a:xfrm>
              <a:off x="1050" y="1794"/>
              <a:ext cx="18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19"/>
            <p:cNvSpPr>
              <a:spLocks noChangeShapeType="1"/>
            </p:cNvSpPr>
            <p:nvPr/>
          </p:nvSpPr>
          <p:spPr bwMode="auto">
            <a:xfrm>
              <a:off x="1058" y="1786"/>
              <a:ext cx="0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20"/>
            <p:cNvSpPr>
              <a:spLocks noChangeShapeType="1"/>
            </p:cNvSpPr>
            <p:nvPr/>
          </p:nvSpPr>
          <p:spPr bwMode="auto">
            <a:xfrm>
              <a:off x="1648" y="1801"/>
              <a:ext cx="0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21"/>
            <p:cNvSpPr>
              <a:spLocks noChangeShapeType="1"/>
            </p:cNvSpPr>
            <p:nvPr/>
          </p:nvSpPr>
          <p:spPr bwMode="auto">
            <a:xfrm>
              <a:off x="2282" y="1791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22"/>
            <p:cNvSpPr>
              <a:spLocks noChangeShapeType="1"/>
            </p:cNvSpPr>
            <p:nvPr/>
          </p:nvSpPr>
          <p:spPr bwMode="auto">
            <a:xfrm>
              <a:off x="2941" y="1786"/>
              <a:ext cx="0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44" y="2054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36" name="Rectangle 24"/>
            <p:cNvSpPr>
              <a:spLocks noChangeArrowheads="1"/>
            </p:cNvSpPr>
            <p:nvPr/>
          </p:nvSpPr>
          <p:spPr bwMode="auto">
            <a:xfrm>
              <a:off x="949" y="2061"/>
              <a:ext cx="208" cy="23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37" name="Line 25"/>
            <p:cNvSpPr>
              <a:spLocks noChangeShapeType="1"/>
            </p:cNvSpPr>
            <p:nvPr/>
          </p:nvSpPr>
          <p:spPr bwMode="auto">
            <a:xfrm>
              <a:off x="803" y="2182"/>
              <a:ext cx="0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26"/>
            <p:cNvSpPr>
              <a:spLocks noChangeShapeType="1"/>
            </p:cNvSpPr>
            <p:nvPr/>
          </p:nvSpPr>
          <p:spPr bwMode="auto">
            <a:xfrm>
              <a:off x="412" y="2515"/>
              <a:ext cx="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27"/>
            <p:cNvSpPr>
              <a:spLocks noChangeShapeType="1"/>
            </p:cNvSpPr>
            <p:nvPr/>
          </p:nvSpPr>
          <p:spPr bwMode="auto">
            <a:xfrm>
              <a:off x="417" y="2508"/>
              <a:ext cx="0" cy="2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auto">
            <a:xfrm>
              <a:off x="1183" y="2510"/>
              <a:ext cx="0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Rectangle 29"/>
            <p:cNvSpPr>
              <a:spLocks noChangeArrowheads="1"/>
            </p:cNvSpPr>
            <p:nvPr/>
          </p:nvSpPr>
          <p:spPr bwMode="auto">
            <a:xfrm>
              <a:off x="302" y="2729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auto">
            <a:xfrm>
              <a:off x="682" y="2182"/>
              <a:ext cx="2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31"/>
            <p:cNvSpPr>
              <a:spLocks noChangeArrowheads="1"/>
            </p:cNvSpPr>
            <p:nvPr/>
          </p:nvSpPr>
          <p:spPr bwMode="auto">
            <a:xfrm>
              <a:off x="441" y="2060"/>
              <a:ext cx="240" cy="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44" name="Line 32"/>
            <p:cNvSpPr>
              <a:spLocks noChangeShapeType="1"/>
            </p:cNvSpPr>
            <p:nvPr/>
          </p:nvSpPr>
          <p:spPr bwMode="auto">
            <a:xfrm>
              <a:off x="3060" y="2209"/>
              <a:ext cx="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Rectangle 33"/>
            <p:cNvSpPr>
              <a:spLocks noChangeArrowheads="1"/>
            </p:cNvSpPr>
            <p:nvPr/>
          </p:nvSpPr>
          <p:spPr bwMode="auto">
            <a:xfrm>
              <a:off x="3408" y="2088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46" name="Line 34"/>
            <p:cNvSpPr>
              <a:spLocks noChangeShapeType="1"/>
            </p:cNvSpPr>
            <p:nvPr/>
          </p:nvSpPr>
          <p:spPr bwMode="auto">
            <a:xfrm>
              <a:off x="3201" y="2209"/>
              <a:ext cx="0" cy="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Line 35"/>
            <p:cNvSpPr>
              <a:spLocks noChangeShapeType="1"/>
            </p:cNvSpPr>
            <p:nvPr/>
          </p:nvSpPr>
          <p:spPr bwMode="auto">
            <a:xfrm>
              <a:off x="2121" y="2509"/>
              <a:ext cx="1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Line 36"/>
            <p:cNvSpPr>
              <a:spLocks noChangeShapeType="1"/>
            </p:cNvSpPr>
            <p:nvPr/>
          </p:nvSpPr>
          <p:spPr bwMode="auto">
            <a:xfrm>
              <a:off x="2129" y="2509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Line 37"/>
            <p:cNvSpPr>
              <a:spLocks noChangeShapeType="1"/>
            </p:cNvSpPr>
            <p:nvPr/>
          </p:nvSpPr>
          <p:spPr bwMode="auto">
            <a:xfrm>
              <a:off x="2667" y="2509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38"/>
            <p:cNvSpPr>
              <a:spLocks noChangeShapeType="1"/>
            </p:cNvSpPr>
            <p:nvPr/>
          </p:nvSpPr>
          <p:spPr bwMode="auto">
            <a:xfrm>
              <a:off x="3740" y="2509"/>
              <a:ext cx="0" cy="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9"/>
            <p:cNvSpPr>
              <a:spLocks noChangeArrowheads="1"/>
            </p:cNvSpPr>
            <p:nvPr/>
          </p:nvSpPr>
          <p:spPr bwMode="auto">
            <a:xfrm>
              <a:off x="3082" y="2729"/>
              <a:ext cx="239" cy="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52" name="Rectangle 40"/>
            <p:cNvSpPr>
              <a:spLocks noChangeArrowheads="1"/>
            </p:cNvSpPr>
            <p:nvPr/>
          </p:nvSpPr>
          <p:spPr bwMode="auto">
            <a:xfrm>
              <a:off x="2566" y="2729"/>
              <a:ext cx="208" cy="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53" name="Rectangle 41"/>
            <p:cNvSpPr>
              <a:spLocks noChangeArrowheads="1"/>
            </p:cNvSpPr>
            <p:nvPr/>
          </p:nvSpPr>
          <p:spPr bwMode="auto">
            <a:xfrm>
              <a:off x="2027" y="2729"/>
              <a:ext cx="208" cy="23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grpSp>
          <p:nvGrpSpPr>
            <p:cNvPr id="5154" name="Group 42"/>
            <p:cNvGrpSpPr>
              <a:grpSpLocks/>
            </p:cNvGrpSpPr>
            <p:nvPr/>
          </p:nvGrpSpPr>
          <p:grpSpPr bwMode="auto">
            <a:xfrm>
              <a:off x="3618" y="2729"/>
              <a:ext cx="239" cy="270"/>
              <a:chOff x="3969" y="2755"/>
              <a:chExt cx="269" cy="270"/>
            </a:xfrm>
          </p:grpSpPr>
          <p:sp>
            <p:nvSpPr>
              <p:cNvPr id="5171" name="Oval 43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72" name="Oval 44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5" name="Group 45"/>
            <p:cNvGrpSpPr>
              <a:grpSpLocks/>
            </p:cNvGrpSpPr>
            <p:nvPr/>
          </p:nvGrpSpPr>
          <p:grpSpPr bwMode="auto">
            <a:xfrm>
              <a:off x="1063" y="2706"/>
              <a:ext cx="239" cy="270"/>
              <a:chOff x="3969" y="2755"/>
              <a:chExt cx="269" cy="270"/>
            </a:xfrm>
          </p:grpSpPr>
          <p:sp>
            <p:nvSpPr>
              <p:cNvPr id="5169" name="Oval 46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70" name="Oval 47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6" name="Group 48"/>
            <p:cNvGrpSpPr>
              <a:grpSpLocks/>
            </p:cNvGrpSpPr>
            <p:nvPr/>
          </p:nvGrpSpPr>
          <p:grpSpPr bwMode="auto">
            <a:xfrm>
              <a:off x="2819" y="2070"/>
              <a:ext cx="239" cy="270"/>
              <a:chOff x="3969" y="2755"/>
              <a:chExt cx="269" cy="270"/>
            </a:xfrm>
          </p:grpSpPr>
          <p:sp>
            <p:nvSpPr>
              <p:cNvPr id="5167" name="Oval 49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68" name="Oval 50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7" name="Group 51"/>
            <p:cNvGrpSpPr>
              <a:grpSpLocks/>
            </p:cNvGrpSpPr>
            <p:nvPr/>
          </p:nvGrpSpPr>
          <p:grpSpPr bwMode="auto">
            <a:xfrm>
              <a:off x="2165" y="2041"/>
              <a:ext cx="239" cy="270"/>
              <a:chOff x="3969" y="2755"/>
              <a:chExt cx="269" cy="270"/>
            </a:xfrm>
          </p:grpSpPr>
          <p:sp>
            <p:nvSpPr>
              <p:cNvPr id="5165" name="Oval 52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66" name="Oval 53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grpSp>
          <p:nvGrpSpPr>
            <p:cNvPr id="5158" name="Group 54"/>
            <p:cNvGrpSpPr>
              <a:grpSpLocks/>
            </p:cNvGrpSpPr>
            <p:nvPr/>
          </p:nvGrpSpPr>
          <p:grpSpPr bwMode="auto">
            <a:xfrm>
              <a:off x="2181" y="1333"/>
              <a:ext cx="239" cy="270"/>
              <a:chOff x="3969" y="2755"/>
              <a:chExt cx="269" cy="270"/>
            </a:xfrm>
          </p:grpSpPr>
          <p:sp>
            <p:nvSpPr>
              <p:cNvPr id="5163" name="Oval 55"/>
              <p:cNvSpPr>
                <a:spLocks noChangeArrowheads="1"/>
              </p:cNvSpPr>
              <p:nvPr/>
            </p:nvSpPr>
            <p:spPr bwMode="auto">
              <a:xfrm>
                <a:off x="3969" y="2755"/>
                <a:ext cx="269" cy="2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  <p:sp>
            <p:nvSpPr>
              <p:cNvPr id="5164" name="Oval 56"/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80" cy="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latin typeface="Candara" pitchFamily="34" charset="0"/>
                </a:endParaRPr>
              </a:p>
            </p:txBody>
          </p:sp>
        </p:grpSp>
        <p:sp>
          <p:nvSpPr>
            <p:cNvPr id="5159" name="Rectangle 57"/>
            <p:cNvSpPr>
              <a:spLocks noChangeArrowheads="1"/>
            </p:cNvSpPr>
            <p:nvPr/>
          </p:nvSpPr>
          <p:spPr bwMode="auto">
            <a:xfrm>
              <a:off x="2918" y="1359"/>
              <a:ext cx="208" cy="23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ndara" pitchFamily="34" charset="0"/>
              </a:endParaRPr>
            </a:p>
          </p:txBody>
        </p:sp>
        <p:sp>
          <p:nvSpPr>
            <p:cNvPr id="5160" name="Line 58"/>
            <p:cNvSpPr>
              <a:spLocks noChangeShapeType="1"/>
            </p:cNvSpPr>
            <p:nvPr/>
          </p:nvSpPr>
          <p:spPr bwMode="auto">
            <a:xfrm>
              <a:off x="3017" y="983"/>
              <a:ext cx="9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59"/>
            <p:cNvSpPr>
              <a:spLocks noChangeShapeType="1"/>
            </p:cNvSpPr>
            <p:nvPr/>
          </p:nvSpPr>
          <p:spPr bwMode="auto">
            <a:xfrm>
              <a:off x="2298" y="996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Line 60"/>
            <p:cNvSpPr>
              <a:spLocks noChangeShapeType="1"/>
            </p:cNvSpPr>
            <p:nvPr/>
          </p:nvSpPr>
          <p:spPr bwMode="auto">
            <a:xfrm>
              <a:off x="2297" y="1001"/>
              <a:ext cx="7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11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85813"/>
            <a:ext cx="8643938" cy="6762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Examples of X-Linked Recessive Conditions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14500"/>
            <a:ext cx="7929563" cy="4071938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>
                <a:latin typeface="Candara" pitchFamily="34" charset="0"/>
              </a:rPr>
              <a:t>Fragile X syndrome</a:t>
            </a:r>
          </a:p>
          <a:p>
            <a:pPr eaLnBrk="1" hangingPunct="1">
              <a:defRPr/>
            </a:pPr>
            <a:r>
              <a:rPr lang="en-GB" sz="2000" dirty="0">
                <a:latin typeface="Candara" pitchFamily="34" charset="0"/>
              </a:rPr>
              <a:t>Haemophilia</a:t>
            </a:r>
          </a:p>
          <a:p>
            <a:pPr eaLnBrk="1" hangingPunct="1">
              <a:defRPr/>
            </a:pPr>
            <a:r>
              <a:rPr lang="en-GB" sz="2000" dirty="0" err="1">
                <a:latin typeface="Candara" pitchFamily="34" charset="0"/>
              </a:rPr>
              <a:t>Duchenne</a:t>
            </a:r>
            <a:r>
              <a:rPr lang="en-GB" sz="2000" dirty="0">
                <a:latin typeface="Candara" pitchFamily="34" charset="0"/>
              </a:rPr>
              <a:t> muscular dystrophy (DMD)</a:t>
            </a:r>
          </a:p>
          <a:p>
            <a:pPr eaLnBrk="1" hangingPunct="1">
              <a:defRPr/>
            </a:pPr>
            <a:r>
              <a:rPr lang="en-GB" sz="2000" dirty="0">
                <a:latin typeface="Candara" pitchFamily="34" charset="0"/>
              </a:rPr>
              <a:t>Becker muscular dystrophy (BMD)</a:t>
            </a:r>
          </a:p>
          <a:p>
            <a:pPr eaLnBrk="1" hangingPunct="1">
              <a:defRPr/>
            </a:pPr>
            <a:r>
              <a:rPr lang="en-GB" sz="2000" dirty="0" err="1">
                <a:latin typeface="Candara" pitchFamily="34" charset="0"/>
              </a:rPr>
              <a:t>Fabry</a:t>
            </a:r>
            <a:r>
              <a:rPr lang="en-GB" sz="2000" dirty="0">
                <a:latin typeface="Candara" pitchFamily="34" charset="0"/>
              </a:rPr>
              <a:t> disease</a:t>
            </a:r>
          </a:p>
          <a:p>
            <a:pPr eaLnBrk="1" hangingPunct="1">
              <a:defRPr/>
            </a:pPr>
            <a:r>
              <a:rPr lang="en-GB" sz="2000" dirty="0">
                <a:latin typeface="Candara" pitchFamily="34" charset="0"/>
              </a:rPr>
              <a:t>Retinitis </a:t>
            </a:r>
            <a:r>
              <a:rPr lang="en-GB" sz="2000" dirty="0" err="1">
                <a:latin typeface="Candara" pitchFamily="34" charset="0"/>
              </a:rPr>
              <a:t>pigmentosa</a:t>
            </a:r>
            <a:endParaRPr lang="en-GB" sz="2000" dirty="0">
              <a:latin typeface="Candara" pitchFamily="34" charset="0"/>
            </a:endParaRPr>
          </a:p>
          <a:p>
            <a:pPr eaLnBrk="1" hangingPunct="1">
              <a:defRPr/>
            </a:pPr>
            <a:r>
              <a:rPr lang="en-GB" sz="2000" dirty="0" err="1">
                <a:latin typeface="Candara" pitchFamily="34" charset="0"/>
              </a:rPr>
              <a:t>Alport</a:t>
            </a:r>
            <a:r>
              <a:rPr lang="en-GB" sz="2000" dirty="0">
                <a:latin typeface="Candara" pitchFamily="34" charset="0"/>
              </a:rPr>
              <a:t> syndrome</a:t>
            </a:r>
          </a:p>
          <a:p>
            <a:pPr eaLnBrk="1" hangingPunct="1">
              <a:defRPr/>
            </a:pPr>
            <a:r>
              <a:rPr lang="en-GB" sz="2000" dirty="0">
                <a:latin typeface="Candara" pitchFamily="34" charset="0"/>
              </a:rPr>
              <a:t>Hunter syndrome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Ocular albinism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Adrenoleucodystrophy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.</a:t>
            </a:r>
            <a:endParaRPr lang="en-GB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you expecting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Expectation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19375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26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History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Ben 4 year old – Mother Emma coming to discuss about his health.</a:t>
            </a:r>
          </a:p>
          <a:p>
            <a:r>
              <a:rPr lang="en-GB" dirty="0" smtClean="0"/>
              <a:t>Ben is fit and not seen at surgery apart from her routine immunisations.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Lag time</a:t>
            </a:r>
          </a:p>
          <a:p>
            <a:r>
              <a:rPr lang="en-GB" dirty="0" smtClean="0"/>
              <a:t>No intervention</a:t>
            </a:r>
          </a:p>
          <a:p>
            <a:r>
              <a:rPr lang="en-GB" dirty="0" smtClean="0"/>
              <a:t>Denies choice for son</a:t>
            </a:r>
          </a:p>
          <a:p>
            <a:r>
              <a:rPr lang="en-GB" dirty="0" smtClean="0"/>
              <a:t>Indirect effect for father</a:t>
            </a:r>
          </a:p>
          <a:p>
            <a:r>
              <a:rPr lang="en-GB" dirty="0" smtClean="0"/>
              <a:t>Genetic counselling doesn’t mean genetic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 Autonomy &amp; right of Confidentiality</a:t>
            </a:r>
          </a:p>
          <a:p>
            <a:r>
              <a:rPr lang="en-GB" dirty="0" smtClean="0"/>
              <a:t>Finding unexpected information</a:t>
            </a:r>
          </a:p>
          <a:p>
            <a:r>
              <a:rPr lang="en-GB" dirty="0" smtClean="0"/>
              <a:t>Genetic testing for children</a:t>
            </a:r>
          </a:p>
          <a:p>
            <a:r>
              <a:rPr lang="en-GB" dirty="0" smtClean="0"/>
              <a:t>Indirect testing</a:t>
            </a:r>
          </a:p>
          <a:p>
            <a:r>
              <a:rPr lang="en-GB" dirty="0" smtClean="0"/>
              <a:t>Prenatal genetic diagnosis</a:t>
            </a:r>
          </a:p>
          <a:p>
            <a:r>
              <a:rPr lang="en-GB" dirty="0" smtClean="0"/>
              <a:t>Paternity testing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37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639175" cy="792163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rgbClr val="003399"/>
                </a:solidFill>
                <a:latin typeface="Candara" pitchFamily="34" charset="0"/>
              </a:rPr>
              <a:t>   Huntington Disease (HD)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2263" y="1701800"/>
            <a:ext cx="8497887" cy="403225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1800" b="1" dirty="0" smtClean="0">
                <a:solidFill>
                  <a:srgbClr val="003399"/>
                </a:solidFill>
                <a:latin typeface="Candara" pitchFamily="34" charset="0"/>
              </a:rPr>
              <a:t>Clinical Classification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 dirty="0" smtClean="0">
                <a:latin typeface="Candara" pitchFamily="34" charset="0"/>
              </a:rPr>
              <a:t>Movement/Cognitive/Psychiatric disorder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 dirty="0" smtClean="0">
                <a:latin typeface="Candara" pitchFamily="34" charset="0"/>
              </a:rPr>
              <a:t>Mean onset age 35-55 years.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 b="1" dirty="0" smtClean="0">
                <a:solidFill>
                  <a:srgbClr val="003399"/>
                </a:solidFill>
                <a:latin typeface="Candara" pitchFamily="34" charset="0"/>
              </a:rPr>
              <a:t>Prevalence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 dirty="0" smtClean="0">
                <a:latin typeface="Candara" pitchFamily="34" charset="0"/>
              </a:rPr>
              <a:t>Incidence &gt;1 in 10,000.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 b="1" dirty="0" smtClean="0">
                <a:solidFill>
                  <a:srgbClr val="003399"/>
                </a:solidFill>
                <a:latin typeface="Candara" pitchFamily="34" charset="0"/>
              </a:rPr>
              <a:t>Genetic Testing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 dirty="0" smtClean="0">
                <a:latin typeface="Candara" pitchFamily="34" charset="0"/>
              </a:rPr>
              <a:t>Diagnostic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 dirty="0" err="1" smtClean="0">
                <a:latin typeface="Candara" pitchFamily="34" charset="0"/>
              </a:rPr>
              <a:t>Presymptomatic</a:t>
            </a:r>
            <a:r>
              <a:rPr lang="en-GB" altLang="en-US" sz="1800" smtClean="0">
                <a:latin typeface="Candara" pitchFamily="34" charset="0"/>
              </a:rPr>
              <a:t> – counselling protocol.</a:t>
            </a:r>
          </a:p>
          <a:p>
            <a:pPr lvl="1" eaLnBrk="1" hangingPunct="1">
              <a:buFontTx/>
              <a:buNone/>
            </a:pPr>
            <a:endParaRPr lang="en-GB" altLang="en-US" sz="18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73113"/>
            <a:ext cx="8642350" cy="7112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rgbClr val="003399"/>
                </a:solidFill>
                <a:latin typeface="Candara" pitchFamily="34" charset="0"/>
              </a:rPr>
              <a:t>   Huntington Disease (HD)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773238"/>
            <a:ext cx="8564562" cy="4248150"/>
          </a:xfrm>
        </p:spPr>
        <p:txBody>
          <a:bodyPr/>
          <a:lstStyle/>
          <a:p>
            <a:pPr eaLnBrk="1" hangingPunct="1"/>
            <a:r>
              <a:rPr lang="en-US" altLang="en-US" sz="1800" b="1" dirty="0" smtClean="0">
                <a:solidFill>
                  <a:srgbClr val="003399"/>
                </a:solidFill>
                <a:latin typeface="Candara" pitchFamily="34" charset="0"/>
              </a:rPr>
              <a:t>Physical features: 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involuntary movements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weight loss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abnormal gait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speech &amp; swallowing difficulties.</a:t>
            </a:r>
          </a:p>
          <a:p>
            <a:pPr eaLnBrk="1" hangingPunct="1">
              <a:buFontTx/>
              <a:buNone/>
            </a:pPr>
            <a:endParaRPr lang="en-US" altLang="en-US" sz="1800" dirty="0" smtClean="0">
              <a:latin typeface="Candara" pitchFamily="34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3399"/>
                </a:solidFill>
                <a:latin typeface="Candara" pitchFamily="34" charset="0"/>
              </a:rPr>
              <a:t>Psychiatric Manifestations: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personality changes 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depression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aggression</a:t>
            </a:r>
          </a:p>
          <a:p>
            <a:pPr lvl="1" eaLnBrk="1" hangingPunct="1">
              <a:buFontTx/>
              <a:buNone/>
            </a:pPr>
            <a:r>
              <a:rPr lang="en-US" altLang="en-US" sz="1800" dirty="0" smtClean="0">
                <a:latin typeface="Candara" pitchFamily="34" charset="0"/>
              </a:rPr>
              <a:t>- early onset dementia.</a:t>
            </a:r>
          </a:p>
          <a:p>
            <a:pPr eaLnBrk="1" hangingPunct="1">
              <a:buFontTx/>
              <a:buNone/>
            </a:pPr>
            <a:endParaRPr lang="en-GB" altLang="en-US" sz="1800" i="1" dirty="0" smtClean="0">
              <a:latin typeface="Candara" pitchFamily="34" charset="0"/>
            </a:endParaRPr>
          </a:p>
          <a:p>
            <a:pPr eaLnBrk="1" hangingPunct="1"/>
            <a:endParaRPr lang="en-GB" altLang="en-US" sz="1800" i="1" dirty="0" smtClean="0">
              <a:latin typeface="Candara" pitchFamily="34" charset="0"/>
            </a:endParaRPr>
          </a:p>
          <a:p>
            <a:pPr eaLnBrk="1" hangingPunct="1"/>
            <a:endParaRPr lang="en-GB" altLang="en-US" sz="1800" i="1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54063"/>
            <a:ext cx="8642350" cy="1090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smtClean="0">
                <a:solidFill>
                  <a:srgbClr val="003399"/>
                </a:solidFill>
                <a:latin typeface="Candara" pitchFamily="34" charset="0"/>
              </a:rPr>
              <a:t>Advantages of predictive testing for Huntington disease</a:t>
            </a:r>
            <a:r>
              <a:rPr lang="en-GB" sz="1800" b="1" smtClean="0">
                <a:solidFill>
                  <a:schemeClr val="accent2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197100"/>
            <a:ext cx="8642350" cy="317658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Uncertainty of gene status removed.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If negative: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 concerns about self and offspring reduced.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If positive: 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make plans for the future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arrange surveillance/treatment if any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inform children/decide whether to have children.</a:t>
            </a:r>
          </a:p>
        </p:txBody>
      </p:sp>
    </p:spTree>
    <p:extLst>
      <p:ext uri="{BB962C8B-B14F-4D97-AF65-F5344CB8AC3E}">
        <p14:creationId xmlns:p14="http://schemas.microsoft.com/office/powerpoint/2010/main" val="1275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73113"/>
            <a:ext cx="86423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smtClean="0">
                <a:solidFill>
                  <a:srgbClr val="003399"/>
                </a:solidFill>
                <a:latin typeface="Candara" pitchFamily="34" charset="0"/>
              </a:rPr>
              <a:t>Disadvantages of predictive testing for Huntington disease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642350" cy="382428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sz="1800" b="1" smtClean="0">
                <a:solidFill>
                  <a:srgbClr val="003399"/>
                </a:solidFill>
                <a:latin typeface="Candara" pitchFamily="34" charset="0"/>
              </a:rPr>
              <a:t>If positive: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removes hope 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introduces uncertainty (if and when)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known risk to offspring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impact on self/partner/family/friends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potential problems with insurance/mortgage.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 b="1" smtClean="0">
                <a:solidFill>
                  <a:srgbClr val="003399"/>
                </a:solidFill>
                <a:latin typeface="Candara" pitchFamily="34" charset="0"/>
              </a:rPr>
              <a:t>If negative: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expectations of a ‘good’ result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800" smtClean="0">
                <a:latin typeface="Candara" pitchFamily="34" charset="0"/>
              </a:rPr>
              <a:t>‘survivor’ guilt. </a:t>
            </a:r>
          </a:p>
        </p:txBody>
      </p:sp>
    </p:spTree>
    <p:extLst>
      <p:ext uri="{BB962C8B-B14F-4D97-AF65-F5344CB8AC3E}">
        <p14:creationId xmlns:p14="http://schemas.microsoft.com/office/powerpoint/2010/main" val="32370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Counselling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 traditional counselling</a:t>
            </a:r>
          </a:p>
          <a:p>
            <a:r>
              <a:rPr lang="en-US" altLang="en-US" dirty="0" smtClean="0">
                <a:cs typeface="Times New Roman" pitchFamily="18" charset="0"/>
              </a:rPr>
              <a:t>Genetic </a:t>
            </a:r>
            <a:r>
              <a:rPr lang="en-US" altLang="en-US" dirty="0" err="1">
                <a:cs typeface="Times New Roman" pitchFamily="18" charset="0"/>
              </a:rPr>
              <a:t>Counselling</a:t>
            </a:r>
            <a:r>
              <a:rPr lang="en-US" altLang="en-US" dirty="0">
                <a:cs typeface="Times New Roman" pitchFamily="18" charset="0"/>
              </a:rPr>
              <a:t> is a </a:t>
            </a:r>
            <a:r>
              <a:rPr lang="en-US" altLang="en-US" b="1" dirty="0">
                <a:cs typeface="Times New Roman" pitchFamily="18" charset="0"/>
              </a:rPr>
              <a:t>process </a:t>
            </a:r>
            <a:r>
              <a:rPr lang="en-US" altLang="en-US" dirty="0">
                <a:cs typeface="Times New Roman" pitchFamily="18" charset="0"/>
              </a:rPr>
              <a:t>whereby individuals and their families are </a:t>
            </a:r>
            <a:r>
              <a:rPr lang="en-US" altLang="en-US" b="1" dirty="0">
                <a:cs typeface="Times New Roman" pitchFamily="18" charset="0"/>
              </a:rPr>
              <a:t>assisted</a:t>
            </a:r>
            <a:r>
              <a:rPr lang="en-US" altLang="en-US" dirty="0">
                <a:cs typeface="Times New Roman" pitchFamily="18" charset="0"/>
              </a:rPr>
              <a:t> in addressing their concerns relating to the </a:t>
            </a:r>
            <a:r>
              <a:rPr lang="en-US" altLang="en-US" b="1" dirty="0">
                <a:cs typeface="Times New Roman" pitchFamily="18" charset="0"/>
              </a:rPr>
              <a:t>adjustment to, development</a:t>
            </a:r>
            <a:r>
              <a:rPr lang="en-US" altLang="en-US" dirty="0">
                <a:cs typeface="Times New Roman" pitchFamily="18" charset="0"/>
              </a:rPr>
              <a:t> or </a:t>
            </a:r>
            <a:r>
              <a:rPr lang="en-US" altLang="en-US" b="1" dirty="0">
                <a:cs typeface="Times New Roman" pitchFamily="18" charset="0"/>
              </a:rPr>
              <a:t>transmission</a:t>
            </a:r>
            <a:r>
              <a:rPr lang="en-US" altLang="en-US" dirty="0">
                <a:cs typeface="Times New Roman" pitchFamily="18" charset="0"/>
              </a:rPr>
              <a:t> of a genetic disorder.</a:t>
            </a:r>
            <a:endParaRPr lang="en-ZA" altLang="en-US" dirty="0"/>
          </a:p>
          <a:p>
            <a:pPr>
              <a:defRPr/>
            </a:pPr>
            <a:endParaRPr lang="en-Z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605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Cancer Genetics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common Sporadic</a:t>
            </a:r>
          </a:p>
          <a:p>
            <a:r>
              <a:rPr lang="en-GB" dirty="0" smtClean="0"/>
              <a:t>10% Cancers are familial</a:t>
            </a:r>
          </a:p>
          <a:p>
            <a:r>
              <a:rPr lang="en-GB" dirty="0" smtClean="0"/>
              <a:t>5% Cancers are hereditary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308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Hereditary Cancers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dirty="0"/>
              <a:t>Breast and ovarian</a:t>
            </a:r>
          </a:p>
          <a:p>
            <a:pPr>
              <a:lnSpc>
                <a:spcPct val="80000"/>
              </a:lnSpc>
            </a:pPr>
            <a:r>
              <a:rPr lang="en-GB" altLang="en-US" dirty="0"/>
              <a:t>Colon cancers (Lynch syndrome, FAP)</a:t>
            </a:r>
          </a:p>
          <a:p>
            <a:pPr>
              <a:lnSpc>
                <a:spcPct val="80000"/>
              </a:lnSpc>
            </a:pPr>
            <a:r>
              <a:rPr lang="en-GB" altLang="en-US" dirty="0" smtClean="0"/>
              <a:t>Gastric </a:t>
            </a:r>
            <a:r>
              <a:rPr lang="en-GB" altLang="en-US" dirty="0"/>
              <a:t>cancer</a:t>
            </a:r>
          </a:p>
          <a:p>
            <a:pPr>
              <a:lnSpc>
                <a:spcPct val="80000"/>
              </a:lnSpc>
            </a:pPr>
            <a:r>
              <a:rPr lang="en-GB" altLang="en-US" dirty="0" smtClean="0"/>
              <a:t>Multiple </a:t>
            </a:r>
            <a:r>
              <a:rPr lang="en-GB" altLang="en-US" dirty="0"/>
              <a:t>endocrine </a:t>
            </a:r>
            <a:r>
              <a:rPr lang="en-GB" altLang="en-US" dirty="0" err="1"/>
              <a:t>neoplasia</a:t>
            </a:r>
            <a:r>
              <a:rPr lang="en-GB" altLang="en-US" dirty="0"/>
              <a:t> (MEN)</a:t>
            </a:r>
          </a:p>
          <a:p>
            <a:pPr>
              <a:lnSpc>
                <a:spcPct val="80000"/>
              </a:lnSpc>
            </a:pPr>
            <a:r>
              <a:rPr lang="en-GB" altLang="en-US" dirty="0" err="1"/>
              <a:t>Neurofribomatosis</a:t>
            </a: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dirty="0" err="1"/>
              <a:t>Peutz-Jeghers</a:t>
            </a:r>
            <a:r>
              <a:rPr lang="en-GB" altLang="en-US" dirty="0"/>
              <a:t> syndrome</a:t>
            </a:r>
          </a:p>
          <a:p>
            <a:pPr>
              <a:lnSpc>
                <a:spcPct val="80000"/>
              </a:lnSpc>
            </a:pPr>
            <a:r>
              <a:rPr lang="en-GB" altLang="en-US" dirty="0" err="1"/>
              <a:t>Pheochromocytoma</a:t>
            </a: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dirty="0"/>
              <a:t>Retinoblastoma</a:t>
            </a:r>
          </a:p>
          <a:p>
            <a:pPr>
              <a:lnSpc>
                <a:spcPct val="80000"/>
              </a:lnSpc>
            </a:pPr>
            <a:r>
              <a:rPr lang="en-GB" altLang="en-US" dirty="0"/>
              <a:t>Von </a:t>
            </a:r>
            <a:r>
              <a:rPr lang="en-GB" altLang="en-US" dirty="0" err="1"/>
              <a:t>Hippel-Lindau</a:t>
            </a:r>
            <a:r>
              <a:rPr lang="en-GB" altLang="en-US" dirty="0"/>
              <a:t> disease</a:t>
            </a:r>
          </a:p>
          <a:p>
            <a:pPr>
              <a:lnSpc>
                <a:spcPct val="80000"/>
              </a:lnSpc>
            </a:pPr>
            <a:r>
              <a:rPr lang="en-GB" altLang="en-US" dirty="0" err="1"/>
              <a:t>Wilm’s</a:t>
            </a:r>
            <a:r>
              <a:rPr lang="en-GB" altLang="en-US" dirty="0"/>
              <a:t> tumour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79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England's Health Secretary, Matt Hancock, has been criticised by doctors for over-reacting to a DNA test he said may have saved his life by revealing a "higher risk of prostate cancer".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73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Familial Breast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Breast cancer </a:t>
            </a:r>
            <a:r>
              <a:rPr lang="en-GB" dirty="0" smtClean="0"/>
              <a:t>affects one </a:t>
            </a:r>
            <a:r>
              <a:rPr lang="en-GB" dirty="0"/>
              <a:t>in eight </a:t>
            </a:r>
            <a:r>
              <a:rPr lang="en-GB" dirty="0" smtClean="0"/>
              <a:t>women</a:t>
            </a:r>
          </a:p>
          <a:p>
            <a:r>
              <a:rPr lang="en-GB" dirty="0" smtClean="0"/>
              <a:t>Typically </a:t>
            </a:r>
            <a:r>
              <a:rPr lang="en-GB" dirty="0"/>
              <a:t>presents earlier than sporadic breast cancer, and is more often bilateral than in sporadic cases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Ovarian </a:t>
            </a:r>
            <a:r>
              <a:rPr lang="en-GB" dirty="0"/>
              <a:t>cancer is more common in familial breast cancer. </a:t>
            </a:r>
            <a:endParaRPr lang="en-GB" dirty="0" smtClean="0"/>
          </a:p>
          <a:p>
            <a:r>
              <a:rPr lang="en-GB" dirty="0"/>
              <a:t>The incidence of breast cancer under the age of 30 years in FBC is 6.9% compared with 1.8% in the general population </a:t>
            </a:r>
            <a:endParaRPr lang="en-GB" dirty="0" smtClean="0"/>
          </a:p>
          <a:p>
            <a:r>
              <a:rPr lang="en-GB" dirty="0" smtClean="0"/>
              <a:t>Autosomal </a:t>
            </a:r>
            <a:r>
              <a:rPr lang="en-GB" dirty="0"/>
              <a:t>dominant pattern of transmission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887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Genetics of FBC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Gene </a:t>
            </a:r>
            <a:r>
              <a:rPr lang="en-GB" dirty="0"/>
              <a:t>on chromosome 17, which is now known as </a:t>
            </a:r>
            <a:r>
              <a:rPr lang="en-GB" dirty="0" smtClean="0"/>
              <a:t>BRCA1</a:t>
            </a:r>
          </a:p>
          <a:p>
            <a:r>
              <a:rPr lang="en-GB" dirty="0" smtClean="0"/>
              <a:t>BRCA1</a:t>
            </a:r>
            <a:r>
              <a:rPr lang="en-GB" dirty="0"/>
              <a:t>, BRAC2 and TP53 are all tumour suppressor genes, which aid in repairing DNA damage and trigger cell death in mutated </a:t>
            </a:r>
            <a:r>
              <a:rPr lang="en-GB" dirty="0" smtClean="0"/>
              <a:t>cells</a:t>
            </a:r>
          </a:p>
          <a:p>
            <a:r>
              <a:rPr lang="en-GB" dirty="0"/>
              <a:t>Mutations in these genes thus result in an increased susceptibility to neoplastic </a:t>
            </a:r>
            <a:r>
              <a:rPr lang="en-GB" dirty="0" smtClean="0"/>
              <a:t>transformation</a:t>
            </a:r>
          </a:p>
          <a:p>
            <a:r>
              <a:rPr lang="en-GB" dirty="0" smtClean="0"/>
              <a:t>Up </a:t>
            </a:r>
            <a:r>
              <a:rPr lang="en-GB" dirty="0"/>
              <a:t>to 65% of women with BRCA1 and 45% with BRCA2 are susceptible to developing breast cancer by the age of 70 years</a:t>
            </a:r>
          </a:p>
        </p:txBody>
      </p:sp>
    </p:spTree>
    <p:extLst>
      <p:ext uri="{BB962C8B-B14F-4D97-AF65-F5344CB8AC3E}">
        <p14:creationId xmlns:p14="http://schemas.microsoft.com/office/powerpoint/2010/main" val="1145226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Breast Cancer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Hormonal: Increasing age</a:t>
            </a:r>
            <a:r>
              <a:rPr lang="en-GB" dirty="0" smtClean="0"/>
              <a:t>, early </a:t>
            </a:r>
            <a:r>
              <a:rPr lang="en-GB" dirty="0" smtClean="0"/>
              <a:t>menarche, late menopause and late pregnancy</a:t>
            </a:r>
          </a:p>
          <a:p>
            <a:r>
              <a:rPr lang="en-GB" dirty="0" smtClean="0"/>
              <a:t>Life style factors: weight, smoking, alcohol.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801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to refer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One first-degree female relative diagnosed with breast cancer under the age of 40 years.</a:t>
            </a:r>
          </a:p>
          <a:p>
            <a:r>
              <a:rPr lang="en-GB" dirty="0"/>
              <a:t>One first-degree male relative diagnosed with breast cancer at any age.</a:t>
            </a:r>
          </a:p>
          <a:p>
            <a:r>
              <a:rPr lang="en-GB" dirty="0"/>
              <a:t>One first-degree relative with bilateral breast cancer where the first primary was diagnosed under the age of 50 years.</a:t>
            </a:r>
          </a:p>
          <a:p>
            <a:r>
              <a:rPr lang="en-GB" dirty="0"/>
              <a:t>Two first-degree relatives, or one first-degree </a:t>
            </a:r>
            <a:r>
              <a:rPr lang="en-GB" i="1" dirty="0"/>
              <a:t>and</a:t>
            </a:r>
            <a:r>
              <a:rPr lang="en-GB" dirty="0"/>
              <a:t> one second-degree relative, diagnosed with breast cancer at any age.</a:t>
            </a:r>
          </a:p>
          <a:p>
            <a:r>
              <a:rPr lang="en-GB" dirty="0"/>
              <a:t>One first-degree or second-degree relative diagnosed with breast cancer at any age </a:t>
            </a:r>
            <a:r>
              <a:rPr lang="en-GB" i="1" dirty="0"/>
              <a:t>and</a:t>
            </a:r>
            <a:r>
              <a:rPr lang="en-GB" dirty="0"/>
              <a:t> one first-degree or second-degree relative diagnosed with ovarian cancer at any age (one of these should be a first-degree relative).</a:t>
            </a:r>
          </a:p>
          <a:p>
            <a:r>
              <a:rPr lang="en-GB" dirty="0"/>
              <a:t>Three first-degree or second-degree relatives diagnosed with breast cancer at any 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011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to refer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Bilateral breast cancer.</a:t>
            </a:r>
          </a:p>
          <a:p>
            <a:r>
              <a:rPr lang="en-GB" dirty="0"/>
              <a:t>Male breast cancer.</a:t>
            </a:r>
          </a:p>
          <a:p>
            <a:r>
              <a:rPr lang="en-GB" dirty="0"/>
              <a:t>Ovarian cancer.</a:t>
            </a:r>
          </a:p>
          <a:p>
            <a:r>
              <a:rPr lang="en-GB" dirty="0"/>
              <a:t>Jewish ancestry.</a:t>
            </a:r>
          </a:p>
          <a:p>
            <a:r>
              <a:rPr lang="en-GB" dirty="0"/>
              <a:t>Sarcoma in a relative younger than 45 years of age.</a:t>
            </a:r>
          </a:p>
          <a:p>
            <a:r>
              <a:rPr lang="en-GB" dirty="0"/>
              <a:t>Glioma or childhood adrenal cortical carcinomas.</a:t>
            </a:r>
          </a:p>
          <a:p>
            <a:r>
              <a:rPr lang="en-GB" dirty="0"/>
              <a:t>Complicated patterns of multiple cancers at a young age.</a:t>
            </a:r>
          </a:p>
          <a:p>
            <a:r>
              <a:rPr lang="en-GB" dirty="0"/>
              <a:t>Two or more relatives with breast cancer on the father's side of the family</a:t>
            </a:r>
            <a:r>
              <a:rPr lang="en-GB" dirty="0" smtClean="0"/>
              <a:t>.</a:t>
            </a:r>
          </a:p>
          <a:p>
            <a:r>
              <a:rPr lang="en-GB" dirty="0" smtClean="0"/>
              <a:t>Faulty genes – BRCA1, BRCA2 and TP53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43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Secondary/Tertiary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Genetic testing</a:t>
            </a:r>
          </a:p>
          <a:p>
            <a:r>
              <a:rPr lang="en-GB" dirty="0" smtClean="0"/>
              <a:t>Yearly screening</a:t>
            </a:r>
          </a:p>
          <a:p>
            <a:r>
              <a:rPr lang="en-GB" dirty="0" smtClean="0"/>
              <a:t>Preventative surgery</a:t>
            </a:r>
          </a:p>
          <a:p>
            <a:r>
              <a:rPr lang="en-GB" dirty="0" smtClean="0"/>
              <a:t>Chemoprophylaxis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818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HRT and COC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Advice should be offered on hormonal contraception:</a:t>
            </a:r>
          </a:p>
          <a:p>
            <a:pPr lvl="1"/>
            <a:r>
              <a:rPr lang="en-GB" dirty="0"/>
              <a:t>A family history of breast cancer is not a contraindication to any form of hormonal contraception or intrauterine device.</a:t>
            </a:r>
          </a:p>
          <a:p>
            <a:pPr lvl="1"/>
            <a:r>
              <a:rPr lang="en-GB" dirty="0"/>
              <a:t>If the woman is a carrier of a known gene mutation associated with breast cancer, use of combined hormonal contraceptives should be discussed with a specialist genetics service.</a:t>
            </a:r>
          </a:p>
          <a:p>
            <a:r>
              <a:rPr lang="en-GB" dirty="0"/>
              <a:t>If a woman is considering hormone replacement therapy (HRT), specialist advice should be sought if she </a:t>
            </a:r>
            <a:r>
              <a:rPr lang="en-GB" dirty="0" err="1"/>
              <a:t>fulfills</a:t>
            </a:r>
            <a:r>
              <a:rPr lang="en-GB" dirty="0"/>
              <a:t> the criteria for specialist assessment of her risk of breast cancer.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20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Familial </a:t>
            </a:r>
            <a:r>
              <a:rPr lang="en-GB" dirty="0" err="1" smtClean="0"/>
              <a:t>Hypercholesterolaemia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Family history of premature coronary heart disease and total cholesterol above 7.5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1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RCGP. InnovAiT (the journal for Associates in Training (</a:t>
            </a:r>
            <a:r>
              <a:rPr lang="en-GB" dirty="0" err="1"/>
              <a:t>AiTs</a:t>
            </a:r>
            <a:r>
              <a:rPr lang="en-GB" dirty="0"/>
              <a:t>)), August 2008 </a:t>
            </a:r>
            <a:r>
              <a:rPr lang="en-GB" dirty="0" err="1" smtClean="0"/>
              <a:t>edn</a:t>
            </a:r>
            <a:endParaRPr lang="en-GB" dirty="0" smtClean="0"/>
          </a:p>
          <a:p>
            <a:r>
              <a:rPr lang="en-GB" dirty="0"/>
              <a:t>The e-GP course on Genetics in Primary </a:t>
            </a:r>
            <a:r>
              <a:rPr lang="en-GB" dirty="0" smtClean="0"/>
              <a:t>Care</a:t>
            </a:r>
          </a:p>
          <a:p>
            <a:r>
              <a:rPr lang="en-GB" dirty="0" smtClean="0"/>
              <a:t>RCGP </a:t>
            </a:r>
            <a:r>
              <a:rPr lang="en-GB" dirty="0" err="1" smtClean="0"/>
              <a:t>elearning</a:t>
            </a:r>
            <a:r>
              <a:rPr lang="en-GB" dirty="0" smtClean="0"/>
              <a:t> Genetics in cancer</a:t>
            </a:r>
          </a:p>
          <a:p>
            <a:r>
              <a:rPr lang="en-GB" dirty="0" smtClean="0"/>
              <a:t>Nice CKS FBC</a:t>
            </a:r>
          </a:p>
          <a:p>
            <a:r>
              <a:rPr lang="en-GB" dirty="0" smtClean="0"/>
              <a:t>www.geneticeducation.nhs.uk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344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According to test your obesity is Genetic… instead of XY you are XL!!!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810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 Hancock set out his vision for genetic testing to be made available to everyone on the NHS in order to prevent disease and save lives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1 in 10 condition seen in primary care has a genetic component.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44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dentifying </a:t>
            </a:r>
            <a:r>
              <a:rPr lang="en-GB" dirty="0"/>
              <a:t>patients with, or at risk of, a genetic </a:t>
            </a:r>
            <a:r>
              <a:rPr lang="en-GB" dirty="0" smtClean="0"/>
              <a:t>condition</a:t>
            </a:r>
          </a:p>
          <a:p>
            <a:r>
              <a:rPr lang="en-GB" dirty="0" smtClean="0"/>
              <a:t>Clinical </a:t>
            </a:r>
            <a:r>
              <a:rPr lang="en-GB" dirty="0"/>
              <a:t>management of genetic </a:t>
            </a:r>
            <a:r>
              <a:rPr lang="en-GB" dirty="0" smtClean="0"/>
              <a:t>conditions</a:t>
            </a:r>
          </a:p>
          <a:p>
            <a:r>
              <a:rPr lang="en-GB" dirty="0" smtClean="0"/>
              <a:t>Communicating </a:t>
            </a:r>
            <a:r>
              <a:rPr lang="en-GB" dirty="0"/>
              <a:t>genetic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8363"/>
            <a:ext cx="31242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Demonstrate </a:t>
            </a:r>
            <a:r>
              <a:rPr lang="en-GB" dirty="0"/>
              <a:t>an awareness that preventative measures or targeted treatments exist for some genetic conditions (for example: mastectomy and/or oophorectomy for BRCA1/2 mutation carriers) </a:t>
            </a:r>
            <a:endParaRPr lang="en-GB" dirty="0" smtClean="0"/>
          </a:p>
          <a:p>
            <a:r>
              <a:rPr lang="en-GB" dirty="0" smtClean="0"/>
              <a:t>Demonstrate </a:t>
            </a:r>
            <a:r>
              <a:rPr lang="en-GB" dirty="0"/>
              <a:t>an awareness that a genetic diagnosis in an individual may have implications for the management of other family members who may ask for a consultation</a:t>
            </a:r>
          </a:p>
        </p:txBody>
      </p:sp>
    </p:spTree>
    <p:extLst>
      <p:ext uri="{BB962C8B-B14F-4D97-AF65-F5344CB8AC3E}">
        <p14:creationId xmlns:p14="http://schemas.microsoft.com/office/powerpoint/2010/main" val="29567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590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409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4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2218</Words>
  <Application>Microsoft Office PowerPoint</Application>
  <PresentationFormat>On-screen Show (4:3)</PresentationFormat>
  <Paragraphs>495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Genetics in Primary Care</vt:lpstr>
      <vt:lpstr>What do you think?</vt:lpstr>
      <vt:lpstr>What bothers you?</vt:lpstr>
      <vt:lpstr>What are you expecting today?</vt:lpstr>
      <vt:lpstr>PowerPoint Presentation</vt:lpstr>
      <vt:lpstr>Vision</vt:lpstr>
      <vt:lpstr>GP Curriculum</vt:lpstr>
      <vt:lpstr>GP Curriculum</vt:lpstr>
      <vt:lpstr>PowerPoint Presentation</vt:lpstr>
      <vt:lpstr>Chromosomes </vt:lpstr>
      <vt:lpstr>Chromosomes</vt:lpstr>
      <vt:lpstr>Classification of chromosomal anomalies</vt:lpstr>
      <vt:lpstr>Chromosome Anomalies </vt:lpstr>
      <vt:lpstr>Chromosomal findings in early miscarriages</vt:lpstr>
      <vt:lpstr>Most frequent numerical anomalies  in liveborn</vt:lpstr>
      <vt:lpstr>Chromosomal deletions and duplications  (not caused by translocations )</vt:lpstr>
      <vt:lpstr>Genes</vt:lpstr>
      <vt:lpstr>Communicating Genetics</vt:lpstr>
      <vt:lpstr>Common misconceptions</vt:lpstr>
      <vt:lpstr>Pedigree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history</vt:lpstr>
      <vt:lpstr>Autosomal dominant</vt:lpstr>
      <vt:lpstr>Case1</vt:lpstr>
      <vt:lpstr>PowerPoint Presentation</vt:lpstr>
      <vt:lpstr>Autosomal Dominant</vt:lpstr>
      <vt:lpstr>Autosomal Recessive</vt:lpstr>
      <vt:lpstr>Case History 2</vt:lpstr>
      <vt:lpstr>Recessive Inheritance</vt:lpstr>
      <vt:lpstr>Carrier</vt:lpstr>
      <vt:lpstr>Case History 3</vt:lpstr>
      <vt:lpstr>PowerPoint Presentation</vt:lpstr>
      <vt:lpstr>X-linked Recessive Inheritance</vt:lpstr>
      <vt:lpstr>PowerPoint Presentation</vt:lpstr>
      <vt:lpstr>Examples of X-Linked Recessive Conditions</vt:lpstr>
      <vt:lpstr>Case History 4</vt:lpstr>
      <vt:lpstr>Discussion points</vt:lpstr>
      <vt:lpstr>Ethical Issues</vt:lpstr>
      <vt:lpstr>   Huntington Disease (HD)</vt:lpstr>
      <vt:lpstr>   Huntington Disease (HD)</vt:lpstr>
      <vt:lpstr>Advantages of predictive testing for Huntington disease </vt:lpstr>
      <vt:lpstr>Disadvantages of predictive testing for Huntington disease</vt:lpstr>
      <vt:lpstr>Genetic Counselling</vt:lpstr>
      <vt:lpstr>Cancer Genetics</vt:lpstr>
      <vt:lpstr>Common Hereditary Cancers</vt:lpstr>
      <vt:lpstr>Familial Breast Cancer</vt:lpstr>
      <vt:lpstr>Genetics of FBC</vt:lpstr>
      <vt:lpstr> Breast Cancer risk factors</vt:lpstr>
      <vt:lpstr>When to refer</vt:lpstr>
      <vt:lpstr>When to refer</vt:lpstr>
      <vt:lpstr>Secondary/Tertiary care</vt:lpstr>
      <vt:lpstr>HRT and COC</vt:lpstr>
      <vt:lpstr>Familial Hypercholesterolaemia</vt:lpstr>
      <vt:lpstr>Resources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in Primary Care</dc:title>
  <dc:creator>sept</dc:creator>
  <cp:lastModifiedBy>nhsuser</cp:lastModifiedBy>
  <cp:revision>76</cp:revision>
  <dcterms:created xsi:type="dcterms:W3CDTF">2013-10-20T18:40:12Z</dcterms:created>
  <dcterms:modified xsi:type="dcterms:W3CDTF">2019-03-26T01:22:10Z</dcterms:modified>
</cp:coreProperties>
</file>